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53"/>
  </p:notesMasterIdLst>
  <p:handoutMasterIdLst>
    <p:handoutMasterId r:id="rId54"/>
  </p:handoutMasterIdLst>
  <p:sldIdLst>
    <p:sldId id="633" r:id="rId2"/>
    <p:sldId id="635" r:id="rId3"/>
    <p:sldId id="1090" r:id="rId4"/>
    <p:sldId id="1028" r:id="rId5"/>
    <p:sldId id="1091" r:id="rId6"/>
    <p:sldId id="1092" r:id="rId7"/>
    <p:sldId id="1093" r:id="rId8"/>
    <p:sldId id="1094" r:id="rId9"/>
    <p:sldId id="1095" r:id="rId10"/>
    <p:sldId id="1027" r:id="rId11"/>
    <p:sldId id="1096" r:id="rId12"/>
    <p:sldId id="1065" r:id="rId13"/>
    <p:sldId id="1097" r:id="rId14"/>
    <p:sldId id="1098" r:id="rId15"/>
    <p:sldId id="1099" r:id="rId16"/>
    <p:sldId id="1106" r:id="rId17"/>
    <p:sldId id="1102" r:id="rId18"/>
    <p:sldId id="958" r:id="rId19"/>
    <p:sldId id="1030" r:id="rId20"/>
    <p:sldId id="959" r:id="rId21"/>
    <p:sldId id="960" r:id="rId22"/>
    <p:sldId id="973" r:id="rId23"/>
    <p:sldId id="1107" r:id="rId24"/>
    <p:sldId id="1108" r:id="rId25"/>
    <p:sldId id="1123" r:id="rId26"/>
    <p:sldId id="1124" r:id="rId27"/>
    <p:sldId id="1085" r:id="rId28"/>
    <p:sldId id="1083" r:id="rId29"/>
    <p:sldId id="1042" r:id="rId30"/>
    <p:sldId id="1043" r:id="rId31"/>
    <p:sldId id="1044" r:id="rId32"/>
    <p:sldId id="1045" r:id="rId33"/>
    <p:sldId id="1046" r:id="rId34"/>
    <p:sldId id="1047" r:id="rId35"/>
    <p:sldId id="1048" r:id="rId36"/>
    <p:sldId id="1101" r:id="rId37"/>
    <p:sldId id="1088" r:id="rId38"/>
    <p:sldId id="1117" r:id="rId39"/>
    <p:sldId id="1109" r:id="rId40"/>
    <p:sldId id="1125" r:id="rId41"/>
    <p:sldId id="1110" r:id="rId42"/>
    <p:sldId id="1118" r:id="rId43"/>
    <p:sldId id="1112" r:id="rId44"/>
    <p:sldId id="1127" r:id="rId45"/>
    <p:sldId id="1113" r:id="rId46"/>
    <p:sldId id="1128" r:id="rId47"/>
    <p:sldId id="1119" r:id="rId48"/>
    <p:sldId id="1114" r:id="rId49"/>
    <p:sldId id="1115" r:id="rId50"/>
    <p:sldId id="1116" r:id="rId51"/>
    <p:sldId id="634" r:id="rId52"/>
  </p:sldIdLst>
  <p:sldSz cx="12192000" cy="6858000"/>
  <p:notesSz cx="7023100" cy="9309100"/>
  <p:custDataLst>
    <p:tags r:id="rId5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65AB3D-68AD-2647-9CFA-5CE27195197D}">
          <p14:sldIdLst>
            <p14:sldId id="633"/>
            <p14:sldId id="635"/>
          </p14:sldIdLst>
        </p14:section>
        <p14:section name="Day 1 Review" id="{AA1B232E-F594-8B42-A8E7-A012AB0C5496}">
          <p14:sldIdLst>
            <p14:sldId id="1090"/>
            <p14:sldId id="1028"/>
            <p14:sldId id="1091"/>
            <p14:sldId id="1092"/>
            <p14:sldId id="1093"/>
            <p14:sldId id="1094"/>
            <p14:sldId id="1095"/>
            <p14:sldId id="1027"/>
            <p14:sldId id="1096"/>
            <p14:sldId id="1065"/>
          </p14:sldIdLst>
        </p14:section>
        <p14:section name="Day 2 Review" id="{6984BF02-A75B-8748-B7EF-EED4A2A73DF0}">
          <p14:sldIdLst>
            <p14:sldId id="1097"/>
            <p14:sldId id="1098"/>
            <p14:sldId id="1099"/>
            <p14:sldId id="1106"/>
          </p14:sldIdLst>
        </p14:section>
        <p14:section name="Day 3" id="{24ABB0D0-D590-DF42-8B96-A86EF78CFFC1}">
          <p14:sldIdLst>
            <p14:sldId id="1102"/>
            <p14:sldId id="958"/>
            <p14:sldId id="1030"/>
            <p14:sldId id="959"/>
            <p14:sldId id="960"/>
            <p14:sldId id="973"/>
            <p14:sldId id="1107"/>
            <p14:sldId id="1108"/>
            <p14:sldId id="1123"/>
            <p14:sldId id="1124"/>
            <p14:sldId id="1085"/>
            <p14:sldId id="1083"/>
            <p14:sldId id="1042"/>
            <p14:sldId id="1043"/>
            <p14:sldId id="1044"/>
            <p14:sldId id="1045"/>
            <p14:sldId id="1046"/>
            <p14:sldId id="1047"/>
            <p14:sldId id="1048"/>
            <p14:sldId id="1101"/>
            <p14:sldId id="1088"/>
            <p14:sldId id="1117"/>
            <p14:sldId id="1109"/>
            <p14:sldId id="1125"/>
            <p14:sldId id="1110"/>
            <p14:sldId id="1118"/>
            <p14:sldId id="1112"/>
            <p14:sldId id="1127"/>
            <p14:sldId id="1113"/>
            <p14:sldId id="1128"/>
            <p14:sldId id="1119"/>
            <p14:sldId id="1114"/>
            <p14:sldId id="1115"/>
            <p14:sldId id="1116"/>
            <p14:sldId id="6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D2C9DC"/>
    <a:srgbClr val="983222"/>
    <a:srgbClr val="766A62"/>
    <a:srgbClr val="82682E"/>
    <a:srgbClr val="6E6A34"/>
    <a:srgbClr val="9E7E38"/>
    <a:srgbClr val="FFFF65"/>
    <a:srgbClr val="BC964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01" autoAdjust="0"/>
    <p:restoredTop sz="96041" autoAdjust="0"/>
  </p:normalViewPr>
  <p:slideViewPr>
    <p:cSldViewPr snapToGrid="0" snapToObjects="1">
      <p:cViewPr>
        <p:scale>
          <a:sx n="89" d="100"/>
          <a:sy n="89" d="100"/>
        </p:scale>
        <p:origin x="1288" y="680"/>
      </p:cViewPr>
      <p:guideLst>
        <p:guide orient="horz" pos="2160"/>
        <p:guide pos="3840"/>
      </p:guideLst>
    </p:cSldViewPr>
  </p:slideViewPr>
  <p:outlineViewPr>
    <p:cViewPr>
      <p:scale>
        <a:sx n="33" d="100"/>
        <a:sy n="33" d="100"/>
      </p:scale>
      <p:origin x="0" y="-8334"/>
    </p:cViewPr>
  </p:outlineViewPr>
  <p:notesTextViewPr>
    <p:cViewPr>
      <p:scale>
        <a:sx n="100" d="100"/>
        <a:sy n="100" d="100"/>
      </p:scale>
      <p:origin x="0" y="0"/>
    </p:cViewPr>
  </p:notesTextViewPr>
  <p:sorterViewPr>
    <p:cViewPr>
      <p:scale>
        <a:sx n="150" d="100"/>
        <a:sy n="150" d="100"/>
      </p:scale>
      <p:origin x="0" y="30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7307E6-CBA4-4336-A322-B0EECC0776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61E9D20-8071-4E5C-95DB-96358DC1B5A9}">
      <dgm:prSet/>
      <dgm:spPr/>
      <dgm:t>
        <a:bodyPr/>
        <a:lstStyle/>
        <a:p>
          <a:r>
            <a:rPr lang="en-US"/>
            <a:t>Recap of Day 1 &amp; 2</a:t>
          </a:r>
        </a:p>
      </dgm:t>
    </dgm:pt>
    <dgm:pt modelId="{6EEF0132-102A-4DB8-A1D9-BF3665787D48}" type="parTrans" cxnId="{7C893178-C072-48F2-A9DD-88B6517DD20B}">
      <dgm:prSet/>
      <dgm:spPr/>
      <dgm:t>
        <a:bodyPr/>
        <a:lstStyle/>
        <a:p>
          <a:endParaRPr lang="en-US"/>
        </a:p>
      </dgm:t>
    </dgm:pt>
    <dgm:pt modelId="{2DD74A8D-94C8-4019-9CC4-70AD38FDBEBA}" type="sibTrans" cxnId="{7C893178-C072-48F2-A9DD-88B6517DD20B}">
      <dgm:prSet/>
      <dgm:spPr/>
      <dgm:t>
        <a:bodyPr/>
        <a:lstStyle/>
        <a:p>
          <a:endParaRPr lang="en-US"/>
        </a:p>
      </dgm:t>
    </dgm:pt>
    <dgm:pt modelId="{6B71E0CB-4413-450E-9A32-CBC0864A3AAF}">
      <dgm:prSet/>
      <dgm:spPr/>
      <dgm:t>
        <a:bodyPr/>
        <a:lstStyle/>
        <a:p>
          <a:r>
            <a:rPr lang="en-US"/>
            <a:t>Variables</a:t>
          </a:r>
        </a:p>
      </dgm:t>
    </dgm:pt>
    <dgm:pt modelId="{2ED73782-4293-452E-862C-AE586A3C28F2}" type="parTrans" cxnId="{DAA1D16D-6AA9-454E-96E6-AF70CA58E795}">
      <dgm:prSet/>
      <dgm:spPr/>
      <dgm:t>
        <a:bodyPr/>
        <a:lstStyle/>
        <a:p>
          <a:endParaRPr lang="en-US"/>
        </a:p>
      </dgm:t>
    </dgm:pt>
    <dgm:pt modelId="{E21D999C-CD6E-4FEB-9139-096075822E92}" type="sibTrans" cxnId="{DAA1D16D-6AA9-454E-96E6-AF70CA58E795}">
      <dgm:prSet/>
      <dgm:spPr/>
      <dgm:t>
        <a:bodyPr/>
        <a:lstStyle/>
        <a:p>
          <a:endParaRPr lang="en-US"/>
        </a:p>
      </dgm:t>
    </dgm:pt>
    <dgm:pt modelId="{F8467FBB-A155-4E82-9547-C62684A6D9AB}">
      <dgm:prSet/>
      <dgm:spPr/>
      <dgm:t>
        <a:bodyPr/>
        <a:lstStyle/>
        <a:p>
          <a:r>
            <a:rPr lang="en-US"/>
            <a:t>Lists</a:t>
          </a:r>
        </a:p>
      </dgm:t>
    </dgm:pt>
    <dgm:pt modelId="{8DF924BF-C4B7-4E55-93CB-1F81ABE6B029}" type="parTrans" cxnId="{248BCEDB-4A56-4F39-AB12-1E49C157255C}">
      <dgm:prSet/>
      <dgm:spPr/>
      <dgm:t>
        <a:bodyPr/>
        <a:lstStyle/>
        <a:p>
          <a:endParaRPr lang="en-US"/>
        </a:p>
      </dgm:t>
    </dgm:pt>
    <dgm:pt modelId="{A450CBE2-6390-40FB-B564-AA663C9E80C3}" type="sibTrans" cxnId="{248BCEDB-4A56-4F39-AB12-1E49C157255C}">
      <dgm:prSet/>
      <dgm:spPr/>
      <dgm:t>
        <a:bodyPr/>
        <a:lstStyle/>
        <a:p>
          <a:endParaRPr lang="en-US"/>
        </a:p>
      </dgm:t>
    </dgm:pt>
    <dgm:pt modelId="{6D7ACE6D-BFDF-4F0A-81DE-CD38D178F4DA}">
      <dgm:prSet/>
      <dgm:spPr/>
      <dgm:t>
        <a:bodyPr/>
        <a:lstStyle/>
        <a:p>
          <a:r>
            <a:rPr lang="en-US"/>
            <a:t>Dictionaries </a:t>
          </a:r>
        </a:p>
      </dgm:t>
    </dgm:pt>
    <dgm:pt modelId="{24151F0E-C2F7-41C1-8E17-EC46D9316586}" type="parTrans" cxnId="{680700AE-3E7A-4A8C-91A5-5DA864AC37F5}">
      <dgm:prSet/>
      <dgm:spPr/>
      <dgm:t>
        <a:bodyPr/>
        <a:lstStyle/>
        <a:p>
          <a:endParaRPr lang="en-US"/>
        </a:p>
      </dgm:t>
    </dgm:pt>
    <dgm:pt modelId="{FA478868-3218-4981-8AE1-FEB7E0729013}" type="sibTrans" cxnId="{680700AE-3E7A-4A8C-91A5-5DA864AC37F5}">
      <dgm:prSet/>
      <dgm:spPr/>
      <dgm:t>
        <a:bodyPr/>
        <a:lstStyle/>
        <a:p>
          <a:endParaRPr lang="en-US"/>
        </a:p>
      </dgm:t>
    </dgm:pt>
    <dgm:pt modelId="{2923D55B-0D63-4A9F-8BFB-3B8717CEFE40}">
      <dgm:prSet/>
      <dgm:spPr/>
      <dgm:t>
        <a:bodyPr/>
        <a:lstStyle/>
        <a:p>
          <a:r>
            <a:rPr lang="en-US"/>
            <a:t>Loops</a:t>
          </a:r>
        </a:p>
      </dgm:t>
    </dgm:pt>
    <dgm:pt modelId="{7375A8C1-7ACA-4E69-98C2-20B4ADA10DF7}" type="parTrans" cxnId="{3FC052B0-C211-4F47-985B-AC64D3A35527}">
      <dgm:prSet/>
      <dgm:spPr/>
      <dgm:t>
        <a:bodyPr/>
        <a:lstStyle/>
        <a:p>
          <a:endParaRPr lang="en-US"/>
        </a:p>
      </dgm:t>
    </dgm:pt>
    <dgm:pt modelId="{0591BFD2-8AEA-4326-A0F9-AA32A7F54569}" type="sibTrans" cxnId="{3FC052B0-C211-4F47-985B-AC64D3A35527}">
      <dgm:prSet/>
      <dgm:spPr/>
      <dgm:t>
        <a:bodyPr/>
        <a:lstStyle/>
        <a:p>
          <a:endParaRPr lang="en-US"/>
        </a:p>
      </dgm:t>
    </dgm:pt>
    <dgm:pt modelId="{78452122-0A70-40D1-99CC-699A1AA176B3}">
      <dgm:prSet/>
      <dgm:spPr/>
      <dgm:t>
        <a:bodyPr/>
        <a:lstStyle/>
        <a:p>
          <a:r>
            <a:rPr lang="en-US"/>
            <a:t>For </a:t>
          </a:r>
        </a:p>
      </dgm:t>
    </dgm:pt>
    <dgm:pt modelId="{D6ECF940-DD86-4282-9905-CB2653D97DD9}" type="parTrans" cxnId="{B156C419-A94D-42E0-B96D-246C557E3188}">
      <dgm:prSet/>
      <dgm:spPr/>
      <dgm:t>
        <a:bodyPr/>
        <a:lstStyle/>
        <a:p>
          <a:endParaRPr lang="en-US"/>
        </a:p>
      </dgm:t>
    </dgm:pt>
    <dgm:pt modelId="{787566B8-337D-4C93-AD6B-EF8AB434851E}" type="sibTrans" cxnId="{B156C419-A94D-42E0-B96D-246C557E3188}">
      <dgm:prSet/>
      <dgm:spPr/>
      <dgm:t>
        <a:bodyPr/>
        <a:lstStyle/>
        <a:p>
          <a:endParaRPr lang="en-US"/>
        </a:p>
      </dgm:t>
    </dgm:pt>
    <dgm:pt modelId="{AF6655B5-757A-4CF8-B61E-9E2C24B23596}">
      <dgm:prSet/>
      <dgm:spPr/>
      <dgm:t>
        <a:bodyPr/>
        <a:lstStyle/>
        <a:p>
          <a:r>
            <a:rPr lang="en-US"/>
            <a:t>While </a:t>
          </a:r>
        </a:p>
      </dgm:t>
    </dgm:pt>
    <dgm:pt modelId="{FDCF8627-C2B4-4A80-B724-07ACB2369B7B}" type="parTrans" cxnId="{D2F3C7AD-FCDF-43B9-949A-32E65AB1FDDC}">
      <dgm:prSet/>
      <dgm:spPr/>
      <dgm:t>
        <a:bodyPr/>
        <a:lstStyle/>
        <a:p>
          <a:endParaRPr lang="en-US"/>
        </a:p>
      </dgm:t>
    </dgm:pt>
    <dgm:pt modelId="{E27AC9DB-874F-40AE-B39E-56B012BDEA77}" type="sibTrans" cxnId="{D2F3C7AD-FCDF-43B9-949A-32E65AB1FDDC}">
      <dgm:prSet/>
      <dgm:spPr/>
      <dgm:t>
        <a:bodyPr/>
        <a:lstStyle/>
        <a:p>
          <a:endParaRPr lang="en-US"/>
        </a:p>
      </dgm:t>
    </dgm:pt>
    <dgm:pt modelId="{6FEC92DB-8932-42B7-941B-3D1E2AA2CCCE}">
      <dgm:prSet/>
      <dgm:spPr/>
      <dgm:t>
        <a:bodyPr/>
        <a:lstStyle/>
        <a:p>
          <a:r>
            <a:rPr lang="en-US"/>
            <a:t>More Pandas</a:t>
          </a:r>
        </a:p>
      </dgm:t>
    </dgm:pt>
    <dgm:pt modelId="{D6880C8B-5E48-485F-8C6F-96797CCC7862}" type="parTrans" cxnId="{AD2CCC92-0201-4348-8D6E-2AEBBF7D5170}">
      <dgm:prSet/>
      <dgm:spPr/>
      <dgm:t>
        <a:bodyPr/>
        <a:lstStyle/>
        <a:p>
          <a:endParaRPr lang="en-US"/>
        </a:p>
      </dgm:t>
    </dgm:pt>
    <dgm:pt modelId="{87C3993B-D053-46C1-B30B-B17DC2EA2F84}" type="sibTrans" cxnId="{AD2CCC92-0201-4348-8D6E-2AEBBF7D5170}">
      <dgm:prSet/>
      <dgm:spPr/>
      <dgm:t>
        <a:bodyPr/>
        <a:lstStyle/>
        <a:p>
          <a:endParaRPr lang="en-US"/>
        </a:p>
      </dgm:t>
    </dgm:pt>
    <dgm:pt modelId="{DDE72303-153F-4B2E-BCC5-E24498A18949}">
      <dgm:prSet/>
      <dgm:spPr/>
      <dgm:t>
        <a:bodyPr/>
        <a:lstStyle/>
        <a:p>
          <a:r>
            <a:rPr lang="en-US" dirty="0" err="1"/>
            <a:t>Dataframe</a:t>
          </a:r>
          <a:r>
            <a:rPr lang="en-US" dirty="0"/>
            <a:t> attributes &amp; data types </a:t>
          </a:r>
        </a:p>
      </dgm:t>
    </dgm:pt>
    <dgm:pt modelId="{A67A1D88-A176-480A-B692-7DA9F1140F77}" type="parTrans" cxnId="{EF34792A-0B91-48B6-BEA1-2AD35A63616C}">
      <dgm:prSet/>
      <dgm:spPr/>
      <dgm:t>
        <a:bodyPr/>
        <a:lstStyle/>
        <a:p>
          <a:endParaRPr lang="en-US"/>
        </a:p>
      </dgm:t>
    </dgm:pt>
    <dgm:pt modelId="{840E8756-CABB-4CB5-A195-58C8F0B4EA9C}" type="sibTrans" cxnId="{EF34792A-0B91-48B6-BEA1-2AD35A63616C}">
      <dgm:prSet/>
      <dgm:spPr/>
      <dgm:t>
        <a:bodyPr/>
        <a:lstStyle/>
        <a:p>
          <a:endParaRPr lang="en-US"/>
        </a:p>
      </dgm:t>
    </dgm:pt>
    <dgm:pt modelId="{DAF19069-9E24-4633-962E-9317C9C6C491}">
      <dgm:prSet/>
      <dgm:spPr/>
      <dgm:t>
        <a:bodyPr/>
        <a:lstStyle/>
        <a:p>
          <a:r>
            <a:rPr lang="en-US" dirty="0"/>
            <a:t>Exploring data </a:t>
          </a:r>
        </a:p>
      </dgm:t>
    </dgm:pt>
    <dgm:pt modelId="{87F555D1-6435-4DD1-916B-22A964B8107B}" type="parTrans" cxnId="{54D75779-93E8-4767-BAFF-6FBF8BA331D2}">
      <dgm:prSet/>
      <dgm:spPr/>
      <dgm:t>
        <a:bodyPr/>
        <a:lstStyle/>
        <a:p>
          <a:endParaRPr lang="en-US"/>
        </a:p>
      </dgm:t>
    </dgm:pt>
    <dgm:pt modelId="{082D2BA4-5E13-4F52-816A-39D7450802DD}" type="sibTrans" cxnId="{54D75779-93E8-4767-BAFF-6FBF8BA331D2}">
      <dgm:prSet/>
      <dgm:spPr/>
      <dgm:t>
        <a:bodyPr/>
        <a:lstStyle/>
        <a:p>
          <a:endParaRPr lang="en-US"/>
        </a:p>
      </dgm:t>
    </dgm:pt>
    <dgm:pt modelId="{F761F372-DBA2-4284-937A-187FE5D9F11F}">
      <dgm:prSet/>
      <dgm:spPr/>
      <dgm:t>
        <a:bodyPr/>
        <a:lstStyle/>
        <a:p>
          <a:r>
            <a:rPr lang="en-US" dirty="0"/>
            <a:t>Filtering </a:t>
          </a:r>
        </a:p>
      </dgm:t>
    </dgm:pt>
    <dgm:pt modelId="{53CE61F7-EF89-45B6-BD70-5AF32C6EE76A}" type="parTrans" cxnId="{E4DEAAF5-1983-4E5F-91F2-BCBC5585CC1D}">
      <dgm:prSet/>
      <dgm:spPr/>
      <dgm:t>
        <a:bodyPr/>
        <a:lstStyle/>
        <a:p>
          <a:endParaRPr lang="en-US"/>
        </a:p>
      </dgm:t>
    </dgm:pt>
    <dgm:pt modelId="{04D30391-2916-465B-B695-DB185B5BC2A6}" type="sibTrans" cxnId="{E4DEAAF5-1983-4E5F-91F2-BCBC5585CC1D}">
      <dgm:prSet/>
      <dgm:spPr/>
      <dgm:t>
        <a:bodyPr/>
        <a:lstStyle/>
        <a:p>
          <a:endParaRPr lang="en-US"/>
        </a:p>
      </dgm:t>
    </dgm:pt>
    <dgm:pt modelId="{60C90155-C104-4F79-9831-CB847A8647DC}">
      <dgm:prSet/>
      <dgm:spPr/>
      <dgm:t>
        <a:bodyPr/>
        <a:lstStyle/>
        <a:p>
          <a:r>
            <a:rPr lang="en-US" dirty="0"/>
            <a:t>Nulls </a:t>
          </a:r>
        </a:p>
      </dgm:t>
    </dgm:pt>
    <dgm:pt modelId="{3815883C-4AC1-42B1-9403-3BFC6EE03ED9}" type="parTrans" cxnId="{1B0037B2-2998-402C-AA52-606F4B51AAE4}">
      <dgm:prSet/>
      <dgm:spPr/>
      <dgm:t>
        <a:bodyPr/>
        <a:lstStyle/>
        <a:p>
          <a:endParaRPr lang="en-US"/>
        </a:p>
      </dgm:t>
    </dgm:pt>
    <dgm:pt modelId="{418464F8-09C9-43BD-93F5-DB522BE978C5}" type="sibTrans" cxnId="{1B0037B2-2998-402C-AA52-606F4B51AAE4}">
      <dgm:prSet/>
      <dgm:spPr/>
      <dgm:t>
        <a:bodyPr/>
        <a:lstStyle/>
        <a:p>
          <a:endParaRPr lang="en-US"/>
        </a:p>
      </dgm:t>
    </dgm:pt>
    <dgm:pt modelId="{783BEE6B-6E15-4065-A689-13386DFE37BF}">
      <dgm:prSet/>
      <dgm:spPr/>
      <dgm:t>
        <a:bodyPr/>
        <a:lstStyle/>
        <a:p>
          <a:r>
            <a:rPr lang="en-US" dirty="0"/>
            <a:t>Dates</a:t>
          </a:r>
        </a:p>
      </dgm:t>
    </dgm:pt>
    <dgm:pt modelId="{D0F059C3-B6ED-4892-A60B-011FDCCEB151}" type="parTrans" cxnId="{68065BBB-E6F1-43F4-8C4E-AC9ADDAF001E}">
      <dgm:prSet/>
      <dgm:spPr/>
      <dgm:t>
        <a:bodyPr/>
        <a:lstStyle/>
        <a:p>
          <a:endParaRPr lang="en-US"/>
        </a:p>
      </dgm:t>
    </dgm:pt>
    <dgm:pt modelId="{7199238E-4C77-4D68-B1AA-D5234B5F3DCA}" type="sibTrans" cxnId="{68065BBB-E6F1-43F4-8C4E-AC9ADDAF001E}">
      <dgm:prSet/>
      <dgm:spPr/>
      <dgm:t>
        <a:bodyPr/>
        <a:lstStyle/>
        <a:p>
          <a:endParaRPr lang="en-US"/>
        </a:p>
      </dgm:t>
    </dgm:pt>
    <dgm:pt modelId="{1634DB93-F61A-4C95-B947-2599AD48010C}">
      <dgm:prSet/>
      <dgm:spPr/>
      <dgm:t>
        <a:bodyPr/>
        <a:lstStyle/>
        <a:p>
          <a:r>
            <a:rPr lang="en-US" dirty="0" err="1"/>
            <a:t>Itterrows</a:t>
          </a:r>
          <a:r>
            <a:rPr lang="en-US" dirty="0"/>
            <a:t> </a:t>
          </a:r>
        </a:p>
      </dgm:t>
    </dgm:pt>
    <dgm:pt modelId="{2AB55B61-0A07-44C3-B482-83839BCDCE6B}" type="parTrans" cxnId="{8CEF965E-999E-4187-940B-AC71188687A6}">
      <dgm:prSet/>
      <dgm:spPr/>
      <dgm:t>
        <a:bodyPr/>
        <a:lstStyle/>
        <a:p>
          <a:endParaRPr lang="en-US"/>
        </a:p>
      </dgm:t>
    </dgm:pt>
    <dgm:pt modelId="{0031383E-E552-4E0A-BA5B-AF435D0D1E86}" type="sibTrans" cxnId="{8CEF965E-999E-4187-940B-AC71188687A6}">
      <dgm:prSet/>
      <dgm:spPr/>
      <dgm:t>
        <a:bodyPr/>
        <a:lstStyle/>
        <a:p>
          <a:endParaRPr lang="en-US"/>
        </a:p>
      </dgm:t>
    </dgm:pt>
    <dgm:pt modelId="{C947898A-A4CA-D543-B430-5134BC919165}">
      <dgm:prSet/>
      <dgm:spPr/>
      <dgm:t>
        <a:bodyPr/>
        <a:lstStyle/>
        <a:p>
          <a:r>
            <a:rPr lang="en-US" dirty="0"/>
            <a:t>Recap</a:t>
          </a:r>
        </a:p>
      </dgm:t>
    </dgm:pt>
    <dgm:pt modelId="{4E63E3F2-7732-9A48-A2B6-EEFFD1C94631}" type="parTrans" cxnId="{51ACFD21-E9FB-634A-981C-E41568C35214}">
      <dgm:prSet/>
      <dgm:spPr/>
      <dgm:t>
        <a:bodyPr/>
        <a:lstStyle/>
        <a:p>
          <a:endParaRPr lang="en-US"/>
        </a:p>
      </dgm:t>
    </dgm:pt>
    <dgm:pt modelId="{FA83E45E-E1BA-C248-A924-77EB2D6169AA}" type="sibTrans" cxnId="{51ACFD21-E9FB-634A-981C-E41568C35214}">
      <dgm:prSet/>
      <dgm:spPr/>
      <dgm:t>
        <a:bodyPr/>
        <a:lstStyle/>
        <a:p>
          <a:endParaRPr lang="en-US"/>
        </a:p>
      </dgm:t>
    </dgm:pt>
    <dgm:pt modelId="{594427B2-4B5C-0243-A5CD-9944BA6563E0}" type="pres">
      <dgm:prSet presAssocID="{177307E6-CBA4-4336-A322-B0EECC07769C}" presName="linear" presStyleCnt="0">
        <dgm:presLayoutVars>
          <dgm:animLvl val="lvl"/>
          <dgm:resizeHandles val="exact"/>
        </dgm:presLayoutVars>
      </dgm:prSet>
      <dgm:spPr/>
    </dgm:pt>
    <dgm:pt modelId="{42D6D6F5-D01F-E441-B9FF-E653004C9B6A}" type="pres">
      <dgm:prSet presAssocID="{361E9D20-8071-4E5C-95DB-96358DC1B5A9}" presName="parentText" presStyleLbl="node1" presStyleIdx="0" presStyleCnt="3">
        <dgm:presLayoutVars>
          <dgm:chMax val="0"/>
          <dgm:bulletEnabled val="1"/>
        </dgm:presLayoutVars>
      </dgm:prSet>
      <dgm:spPr/>
    </dgm:pt>
    <dgm:pt modelId="{57429CD9-0651-7E4C-8A33-F05FFA26442D}" type="pres">
      <dgm:prSet presAssocID="{361E9D20-8071-4E5C-95DB-96358DC1B5A9}" presName="childText" presStyleLbl="revTx" presStyleIdx="0" presStyleCnt="3">
        <dgm:presLayoutVars>
          <dgm:bulletEnabled val="1"/>
        </dgm:presLayoutVars>
      </dgm:prSet>
      <dgm:spPr/>
    </dgm:pt>
    <dgm:pt modelId="{0946E5E8-F829-E44E-BC81-80018CEB4796}" type="pres">
      <dgm:prSet presAssocID="{2923D55B-0D63-4A9F-8BFB-3B8717CEFE40}" presName="parentText" presStyleLbl="node1" presStyleIdx="1" presStyleCnt="3">
        <dgm:presLayoutVars>
          <dgm:chMax val="0"/>
          <dgm:bulletEnabled val="1"/>
        </dgm:presLayoutVars>
      </dgm:prSet>
      <dgm:spPr/>
    </dgm:pt>
    <dgm:pt modelId="{6E1ACAC5-C540-AE49-BE85-BB600F356CE5}" type="pres">
      <dgm:prSet presAssocID="{2923D55B-0D63-4A9F-8BFB-3B8717CEFE40}" presName="childText" presStyleLbl="revTx" presStyleIdx="1" presStyleCnt="3">
        <dgm:presLayoutVars>
          <dgm:bulletEnabled val="1"/>
        </dgm:presLayoutVars>
      </dgm:prSet>
      <dgm:spPr/>
    </dgm:pt>
    <dgm:pt modelId="{362E9EFA-49B1-CC46-A97F-3D4380488365}" type="pres">
      <dgm:prSet presAssocID="{6FEC92DB-8932-42B7-941B-3D1E2AA2CCCE}" presName="parentText" presStyleLbl="node1" presStyleIdx="2" presStyleCnt="3">
        <dgm:presLayoutVars>
          <dgm:chMax val="0"/>
          <dgm:bulletEnabled val="1"/>
        </dgm:presLayoutVars>
      </dgm:prSet>
      <dgm:spPr/>
    </dgm:pt>
    <dgm:pt modelId="{F02E7666-0C0C-F740-9522-9B201119D2CE}" type="pres">
      <dgm:prSet presAssocID="{6FEC92DB-8932-42B7-941B-3D1E2AA2CCCE}" presName="childText" presStyleLbl="revTx" presStyleIdx="2" presStyleCnt="3">
        <dgm:presLayoutVars>
          <dgm:bulletEnabled val="1"/>
        </dgm:presLayoutVars>
      </dgm:prSet>
      <dgm:spPr/>
    </dgm:pt>
  </dgm:ptLst>
  <dgm:cxnLst>
    <dgm:cxn modelId="{E5CCA801-94B5-294F-837D-7D741F7C1C77}" type="presOf" srcId="{78452122-0A70-40D1-99CC-699A1AA176B3}" destId="{6E1ACAC5-C540-AE49-BE85-BB600F356CE5}" srcOrd="0" destOrd="0" presId="urn:microsoft.com/office/officeart/2005/8/layout/vList2"/>
    <dgm:cxn modelId="{0801A80A-67EF-8346-A678-7C1ADE47985F}" type="presOf" srcId="{6B71E0CB-4413-450E-9A32-CBC0864A3AAF}" destId="{57429CD9-0651-7E4C-8A33-F05FFA26442D}" srcOrd="0" destOrd="0" presId="urn:microsoft.com/office/officeart/2005/8/layout/vList2"/>
    <dgm:cxn modelId="{3E84050F-FE2D-0A4B-9050-8A570CAA560D}" type="presOf" srcId="{60C90155-C104-4F79-9831-CB847A8647DC}" destId="{F02E7666-0C0C-F740-9522-9B201119D2CE}" srcOrd="0" destOrd="4" presId="urn:microsoft.com/office/officeart/2005/8/layout/vList2"/>
    <dgm:cxn modelId="{35140C10-AE70-C148-BDF7-8ED1A3086129}" type="presOf" srcId="{2923D55B-0D63-4A9F-8BFB-3B8717CEFE40}" destId="{0946E5E8-F829-E44E-BC81-80018CEB4796}" srcOrd="0" destOrd="0" presId="urn:microsoft.com/office/officeart/2005/8/layout/vList2"/>
    <dgm:cxn modelId="{B156C419-A94D-42E0-B96D-246C557E3188}" srcId="{2923D55B-0D63-4A9F-8BFB-3B8717CEFE40}" destId="{78452122-0A70-40D1-99CC-699A1AA176B3}" srcOrd="0" destOrd="0" parTransId="{D6ECF940-DD86-4282-9905-CB2653D97DD9}" sibTransId="{787566B8-337D-4C93-AD6B-EF8AB434851E}"/>
    <dgm:cxn modelId="{51ACFD21-E9FB-634A-981C-E41568C35214}" srcId="{6FEC92DB-8932-42B7-941B-3D1E2AA2CCCE}" destId="{C947898A-A4CA-D543-B430-5134BC919165}" srcOrd="0" destOrd="0" parTransId="{4E63E3F2-7732-9A48-A2B6-EEFFD1C94631}" sibTransId="{FA83E45E-E1BA-C248-A924-77EB2D6169AA}"/>
    <dgm:cxn modelId="{87036D25-FB89-1149-841D-3F9B1F52EEF4}" type="presOf" srcId="{AF6655B5-757A-4CF8-B61E-9E2C24B23596}" destId="{6E1ACAC5-C540-AE49-BE85-BB600F356CE5}" srcOrd="0" destOrd="1" presId="urn:microsoft.com/office/officeart/2005/8/layout/vList2"/>
    <dgm:cxn modelId="{EF34792A-0B91-48B6-BEA1-2AD35A63616C}" srcId="{6FEC92DB-8932-42B7-941B-3D1E2AA2CCCE}" destId="{DDE72303-153F-4B2E-BCC5-E24498A18949}" srcOrd="1" destOrd="0" parTransId="{A67A1D88-A176-480A-B692-7DA9F1140F77}" sibTransId="{840E8756-CABB-4CB5-A195-58C8F0B4EA9C}"/>
    <dgm:cxn modelId="{4859262D-42D1-9049-B704-6E43641CAFC6}" type="presOf" srcId="{1634DB93-F61A-4C95-B947-2599AD48010C}" destId="{F02E7666-0C0C-F740-9522-9B201119D2CE}" srcOrd="0" destOrd="6" presId="urn:microsoft.com/office/officeart/2005/8/layout/vList2"/>
    <dgm:cxn modelId="{10D38D3B-F2D0-234C-BB20-D9543D6089AD}" type="presOf" srcId="{6D7ACE6D-BFDF-4F0A-81DE-CD38D178F4DA}" destId="{57429CD9-0651-7E4C-8A33-F05FFA26442D}" srcOrd="0" destOrd="2" presId="urn:microsoft.com/office/officeart/2005/8/layout/vList2"/>
    <dgm:cxn modelId="{11E3C452-5433-0847-A92F-D0858D9B1598}" type="presOf" srcId="{DDE72303-153F-4B2E-BCC5-E24498A18949}" destId="{F02E7666-0C0C-F740-9522-9B201119D2CE}" srcOrd="0" destOrd="1" presId="urn:microsoft.com/office/officeart/2005/8/layout/vList2"/>
    <dgm:cxn modelId="{8CEF965E-999E-4187-940B-AC71188687A6}" srcId="{6FEC92DB-8932-42B7-941B-3D1E2AA2CCCE}" destId="{1634DB93-F61A-4C95-B947-2599AD48010C}" srcOrd="6" destOrd="0" parTransId="{2AB55B61-0A07-44C3-B482-83839BCDCE6B}" sibTransId="{0031383E-E552-4E0A-BA5B-AF435D0D1E86}"/>
    <dgm:cxn modelId="{41DECF68-6327-E645-994A-6F327A894DF8}" type="presOf" srcId="{6FEC92DB-8932-42B7-941B-3D1E2AA2CCCE}" destId="{362E9EFA-49B1-CC46-A97F-3D4380488365}" srcOrd="0" destOrd="0" presId="urn:microsoft.com/office/officeart/2005/8/layout/vList2"/>
    <dgm:cxn modelId="{B40B7B69-836E-2F41-A371-8865D05FF6D2}" type="presOf" srcId="{361E9D20-8071-4E5C-95DB-96358DC1B5A9}" destId="{42D6D6F5-D01F-E441-B9FF-E653004C9B6A}" srcOrd="0" destOrd="0" presId="urn:microsoft.com/office/officeart/2005/8/layout/vList2"/>
    <dgm:cxn modelId="{DAA1D16D-6AA9-454E-96E6-AF70CA58E795}" srcId="{361E9D20-8071-4E5C-95DB-96358DC1B5A9}" destId="{6B71E0CB-4413-450E-9A32-CBC0864A3AAF}" srcOrd="0" destOrd="0" parTransId="{2ED73782-4293-452E-862C-AE586A3C28F2}" sibTransId="{E21D999C-CD6E-4FEB-9139-096075822E92}"/>
    <dgm:cxn modelId="{7C893178-C072-48F2-A9DD-88B6517DD20B}" srcId="{177307E6-CBA4-4336-A322-B0EECC07769C}" destId="{361E9D20-8071-4E5C-95DB-96358DC1B5A9}" srcOrd="0" destOrd="0" parTransId="{6EEF0132-102A-4DB8-A1D9-BF3665787D48}" sibTransId="{2DD74A8D-94C8-4019-9CC4-70AD38FDBEBA}"/>
    <dgm:cxn modelId="{54D75779-93E8-4767-BAFF-6FBF8BA331D2}" srcId="{6FEC92DB-8932-42B7-941B-3D1E2AA2CCCE}" destId="{DAF19069-9E24-4633-962E-9317C9C6C491}" srcOrd="2" destOrd="0" parTransId="{87F555D1-6435-4DD1-916B-22A964B8107B}" sibTransId="{082D2BA4-5E13-4F52-816A-39D7450802DD}"/>
    <dgm:cxn modelId="{AD2CCC92-0201-4348-8D6E-2AEBBF7D5170}" srcId="{177307E6-CBA4-4336-A322-B0EECC07769C}" destId="{6FEC92DB-8932-42B7-941B-3D1E2AA2CCCE}" srcOrd="2" destOrd="0" parTransId="{D6880C8B-5E48-485F-8C6F-96797CCC7862}" sibTransId="{87C3993B-D053-46C1-B30B-B17DC2EA2F84}"/>
    <dgm:cxn modelId="{4D1F52A5-A0E0-E341-99D9-4218C25B0F1E}" type="presOf" srcId="{DAF19069-9E24-4633-962E-9317C9C6C491}" destId="{F02E7666-0C0C-F740-9522-9B201119D2CE}" srcOrd="0" destOrd="2" presId="urn:microsoft.com/office/officeart/2005/8/layout/vList2"/>
    <dgm:cxn modelId="{83887FA9-33CB-0F4B-A9C1-A1E64BC8657A}" type="presOf" srcId="{177307E6-CBA4-4336-A322-B0EECC07769C}" destId="{594427B2-4B5C-0243-A5CD-9944BA6563E0}" srcOrd="0" destOrd="0" presId="urn:microsoft.com/office/officeart/2005/8/layout/vList2"/>
    <dgm:cxn modelId="{D2F3C7AD-FCDF-43B9-949A-32E65AB1FDDC}" srcId="{2923D55B-0D63-4A9F-8BFB-3B8717CEFE40}" destId="{AF6655B5-757A-4CF8-B61E-9E2C24B23596}" srcOrd="1" destOrd="0" parTransId="{FDCF8627-C2B4-4A80-B724-07ACB2369B7B}" sibTransId="{E27AC9DB-874F-40AE-B39E-56B012BDEA77}"/>
    <dgm:cxn modelId="{680700AE-3E7A-4A8C-91A5-5DA864AC37F5}" srcId="{361E9D20-8071-4E5C-95DB-96358DC1B5A9}" destId="{6D7ACE6D-BFDF-4F0A-81DE-CD38D178F4DA}" srcOrd="2" destOrd="0" parTransId="{24151F0E-C2F7-41C1-8E17-EC46D9316586}" sibTransId="{FA478868-3218-4981-8AE1-FEB7E0729013}"/>
    <dgm:cxn modelId="{3FC052B0-C211-4F47-985B-AC64D3A35527}" srcId="{177307E6-CBA4-4336-A322-B0EECC07769C}" destId="{2923D55B-0D63-4A9F-8BFB-3B8717CEFE40}" srcOrd="1" destOrd="0" parTransId="{7375A8C1-7ACA-4E69-98C2-20B4ADA10DF7}" sibTransId="{0591BFD2-8AEA-4326-A0F9-AA32A7F54569}"/>
    <dgm:cxn modelId="{1B0037B2-2998-402C-AA52-606F4B51AAE4}" srcId="{6FEC92DB-8932-42B7-941B-3D1E2AA2CCCE}" destId="{60C90155-C104-4F79-9831-CB847A8647DC}" srcOrd="4" destOrd="0" parTransId="{3815883C-4AC1-42B1-9403-3BFC6EE03ED9}" sibTransId="{418464F8-09C9-43BD-93F5-DB522BE978C5}"/>
    <dgm:cxn modelId="{68065BBB-E6F1-43F4-8C4E-AC9ADDAF001E}" srcId="{6FEC92DB-8932-42B7-941B-3D1E2AA2CCCE}" destId="{783BEE6B-6E15-4065-A689-13386DFE37BF}" srcOrd="5" destOrd="0" parTransId="{D0F059C3-B6ED-4892-A60B-011FDCCEB151}" sibTransId="{7199238E-4C77-4D68-B1AA-D5234B5F3DCA}"/>
    <dgm:cxn modelId="{08B1A3C7-FC58-934F-B721-FEFE3E1C1B60}" type="presOf" srcId="{F761F372-DBA2-4284-937A-187FE5D9F11F}" destId="{F02E7666-0C0C-F740-9522-9B201119D2CE}" srcOrd="0" destOrd="3" presId="urn:microsoft.com/office/officeart/2005/8/layout/vList2"/>
    <dgm:cxn modelId="{248BCEDB-4A56-4F39-AB12-1E49C157255C}" srcId="{361E9D20-8071-4E5C-95DB-96358DC1B5A9}" destId="{F8467FBB-A155-4E82-9547-C62684A6D9AB}" srcOrd="1" destOrd="0" parTransId="{8DF924BF-C4B7-4E55-93CB-1F81ABE6B029}" sibTransId="{A450CBE2-6390-40FB-B564-AA663C9E80C3}"/>
    <dgm:cxn modelId="{8E4E0BF3-7AAA-B842-B4CD-E26CA509FD32}" type="presOf" srcId="{783BEE6B-6E15-4065-A689-13386DFE37BF}" destId="{F02E7666-0C0C-F740-9522-9B201119D2CE}" srcOrd="0" destOrd="5" presId="urn:microsoft.com/office/officeart/2005/8/layout/vList2"/>
    <dgm:cxn modelId="{9722C3F3-1448-CA4B-A067-F8275309CDAA}" type="presOf" srcId="{F8467FBB-A155-4E82-9547-C62684A6D9AB}" destId="{57429CD9-0651-7E4C-8A33-F05FFA26442D}" srcOrd="0" destOrd="1" presId="urn:microsoft.com/office/officeart/2005/8/layout/vList2"/>
    <dgm:cxn modelId="{49A59BF5-75DC-A24A-957E-7A926953A5D6}" type="presOf" srcId="{C947898A-A4CA-D543-B430-5134BC919165}" destId="{F02E7666-0C0C-F740-9522-9B201119D2CE}" srcOrd="0" destOrd="0" presId="urn:microsoft.com/office/officeart/2005/8/layout/vList2"/>
    <dgm:cxn modelId="{E4DEAAF5-1983-4E5F-91F2-BCBC5585CC1D}" srcId="{6FEC92DB-8932-42B7-941B-3D1E2AA2CCCE}" destId="{F761F372-DBA2-4284-937A-187FE5D9F11F}" srcOrd="3" destOrd="0" parTransId="{53CE61F7-EF89-45B6-BD70-5AF32C6EE76A}" sibTransId="{04D30391-2916-465B-B695-DB185B5BC2A6}"/>
    <dgm:cxn modelId="{8493B0C7-0711-6942-93DD-B3749528EB2C}" type="presParOf" srcId="{594427B2-4B5C-0243-A5CD-9944BA6563E0}" destId="{42D6D6F5-D01F-E441-B9FF-E653004C9B6A}" srcOrd="0" destOrd="0" presId="urn:microsoft.com/office/officeart/2005/8/layout/vList2"/>
    <dgm:cxn modelId="{694EF290-7DF8-9F49-93DB-70FE5276A38C}" type="presParOf" srcId="{594427B2-4B5C-0243-A5CD-9944BA6563E0}" destId="{57429CD9-0651-7E4C-8A33-F05FFA26442D}" srcOrd="1" destOrd="0" presId="urn:microsoft.com/office/officeart/2005/8/layout/vList2"/>
    <dgm:cxn modelId="{7BB03939-E528-9047-8850-FCE812713A87}" type="presParOf" srcId="{594427B2-4B5C-0243-A5CD-9944BA6563E0}" destId="{0946E5E8-F829-E44E-BC81-80018CEB4796}" srcOrd="2" destOrd="0" presId="urn:microsoft.com/office/officeart/2005/8/layout/vList2"/>
    <dgm:cxn modelId="{E4DF7C53-65FA-EE4C-85B6-65D7018B4600}" type="presParOf" srcId="{594427B2-4B5C-0243-A5CD-9944BA6563E0}" destId="{6E1ACAC5-C540-AE49-BE85-BB600F356CE5}" srcOrd="3" destOrd="0" presId="urn:microsoft.com/office/officeart/2005/8/layout/vList2"/>
    <dgm:cxn modelId="{BD50B7D2-6149-594B-8720-ABCB0C57B7C9}" type="presParOf" srcId="{594427B2-4B5C-0243-A5CD-9944BA6563E0}" destId="{362E9EFA-49B1-CC46-A97F-3D4380488365}" srcOrd="4" destOrd="0" presId="urn:microsoft.com/office/officeart/2005/8/layout/vList2"/>
    <dgm:cxn modelId="{3ADC8BF5-7FB0-F048-A673-5EA240912561}" type="presParOf" srcId="{594427B2-4B5C-0243-A5CD-9944BA6563E0}" destId="{F02E7666-0C0C-F740-9522-9B201119D2C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6D6F5-D01F-E441-B9FF-E653004C9B6A}">
      <dsp:nvSpPr>
        <dsp:cNvPr id="0" name=""/>
        <dsp:cNvSpPr/>
      </dsp:nvSpPr>
      <dsp:spPr>
        <a:xfrm>
          <a:off x="0" y="4088"/>
          <a:ext cx="6129865" cy="6388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Recap of Day 1 &amp; 2</a:t>
          </a:r>
        </a:p>
      </dsp:txBody>
      <dsp:txXfrm>
        <a:off x="31185" y="35273"/>
        <a:ext cx="6067495" cy="576449"/>
      </dsp:txXfrm>
    </dsp:sp>
    <dsp:sp modelId="{57429CD9-0651-7E4C-8A33-F05FFA26442D}">
      <dsp:nvSpPr>
        <dsp:cNvPr id="0" name=""/>
        <dsp:cNvSpPr/>
      </dsp:nvSpPr>
      <dsp:spPr>
        <a:xfrm>
          <a:off x="0" y="642908"/>
          <a:ext cx="6129865"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62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Variables</a:t>
          </a:r>
        </a:p>
        <a:p>
          <a:pPr marL="228600" lvl="1" indent="-228600" algn="l" defTabSz="977900">
            <a:lnSpc>
              <a:spcPct val="90000"/>
            </a:lnSpc>
            <a:spcBef>
              <a:spcPct val="0"/>
            </a:spcBef>
            <a:spcAft>
              <a:spcPct val="20000"/>
            </a:spcAft>
            <a:buChar char="•"/>
          </a:pPr>
          <a:r>
            <a:rPr lang="en-US" sz="2200" kern="1200"/>
            <a:t>Lists</a:t>
          </a:r>
        </a:p>
        <a:p>
          <a:pPr marL="228600" lvl="1" indent="-228600" algn="l" defTabSz="977900">
            <a:lnSpc>
              <a:spcPct val="90000"/>
            </a:lnSpc>
            <a:spcBef>
              <a:spcPct val="0"/>
            </a:spcBef>
            <a:spcAft>
              <a:spcPct val="20000"/>
            </a:spcAft>
            <a:buChar char="•"/>
          </a:pPr>
          <a:r>
            <a:rPr lang="en-US" sz="2200" kern="1200"/>
            <a:t>Dictionaries </a:t>
          </a:r>
        </a:p>
      </dsp:txBody>
      <dsp:txXfrm>
        <a:off x="0" y="642908"/>
        <a:ext cx="6129865" cy="1072260"/>
      </dsp:txXfrm>
    </dsp:sp>
    <dsp:sp modelId="{0946E5E8-F829-E44E-BC81-80018CEB4796}">
      <dsp:nvSpPr>
        <dsp:cNvPr id="0" name=""/>
        <dsp:cNvSpPr/>
      </dsp:nvSpPr>
      <dsp:spPr>
        <a:xfrm>
          <a:off x="0" y="1715168"/>
          <a:ext cx="6129865" cy="6388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Loops</a:t>
          </a:r>
        </a:p>
      </dsp:txBody>
      <dsp:txXfrm>
        <a:off x="31185" y="1746353"/>
        <a:ext cx="6067495" cy="576449"/>
      </dsp:txXfrm>
    </dsp:sp>
    <dsp:sp modelId="{6E1ACAC5-C540-AE49-BE85-BB600F356CE5}">
      <dsp:nvSpPr>
        <dsp:cNvPr id="0" name=""/>
        <dsp:cNvSpPr/>
      </dsp:nvSpPr>
      <dsp:spPr>
        <a:xfrm>
          <a:off x="0" y="2353988"/>
          <a:ext cx="6129865" cy="710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62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For </a:t>
          </a:r>
        </a:p>
        <a:p>
          <a:pPr marL="228600" lvl="1" indent="-228600" algn="l" defTabSz="977900">
            <a:lnSpc>
              <a:spcPct val="90000"/>
            </a:lnSpc>
            <a:spcBef>
              <a:spcPct val="0"/>
            </a:spcBef>
            <a:spcAft>
              <a:spcPct val="20000"/>
            </a:spcAft>
            <a:buChar char="•"/>
          </a:pPr>
          <a:r>
            <a:rPr lang="en-US" sz="2200" kern="1200"/>
            <a:t>While </a:t>
          </a:r>
        </a:p>
      </dsp:txBody>
      <dsp:txXfrm>
        <a:off x="0" y="2353988"/>
        <a:ext cx="6129865" cy="710010"/>
      </dsp:txXfrm>
    </dsp:sp>
    <dsp:sp modelId="{362E9EFA-49B1-CC46-A97F-3D4380488365}">
      <dsp:nvSpPr>
        <dsp:cNvPr id="0" name=""/>
        <dsp:cNvSpPr/>
      </dsp:nvSpPr>
      <dsp:spPr>
        <a:xfrm>
          <a:off x="0" y="3063998"/>
          <a:ext cx="6129865" cy="6388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More Pandas</a:t>
          </a:r>
        </a:p>
      </dsp:txBody>
      <dsp:txXfrm>
        <a:off x="31185" y="3095183"/>
        <a:ext cx="6067495" cy="576449"/>
      </dsp:txXfrm>
    </dsp:sp>
    <dsp:sp modelId="{F02E7666-0C0C-F740-9522-9B201119D2CE}">
      <dsp:nvSpPr>
        <dsp:cNvPr id="0" name=""/>
        <dsp:cNvSpPr/>
      </dsp:nvSpPr>
      <dsp:spPr>
        <a:xfrm>
          <a:off x="0" y="3702818"/>
          <a:ext cx="6129865" cy="2492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62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Recap</a:t>
          </a:r>
        </a:p>
        <a:p>
          <a:pPr marL="228600" lvl="1" indent="-228600" algn="l" defTabSz="977900">
            <a:lnSpc>
              <a:spcPct val="90000"/>
            </a:lnSpc>
            <a:spcBef>
              <a:spcPct val="0"/>
            </a:spcBef>
            <a:spcAft>
              <a:spcPct val="20000"/>
            </a:spcAft>
            <a:buChar char="•"/>
          </a:pPr>
          <a:r>
            <a:rPr lang="en-US" sz="2200" kern="1200" dirty="0" err="1"/>
            <a:t>Dataframe</a:t>
          </a:r>
          <a:r>
            <a:rPr lang="en-US" sz="2200" kern="1200" dirty="0"/>
            <a:t> attributes &amp; data types </a:t>
          </a:r>
        </a:p>
        <a:p>
          <a:pPr marL="228600" lvl="1" indent="-228600" algn="l" defTabSz="977900">
            <a:lnSpc>
              <a:spcPct val="90000"/>
            </a:lnSpc>
            <a:spcBef>
              <a:spcPct val="0"/>
            </a:spcBef>
            <a:spcAft>
              <a:spcPct val="20000"/>
            </a:spcAft>
            <a:buChar char="•"/>
          </a:pPr>
          <a:r>
            <a:rPr lang="en-US" sz="2200" kern="1200" dirty="0"/>
            <a:t>Exploring data </a:t>
          </a:r>
        </a:p>
        <a:p>
          <a:pPr marL="228600" lvl="1" indent="-228600" algn="l" defTabSz="977900">
            <a:lnSpc>
              <a:spcPct val="90000"/>
            </a:lnSpc>
            <a:spcBef>
              <a:spcPct val="0"/>
            </a:spcBef>
            <a:spcAft>
              <a:spcPct val="20000"/>
            </a:spcAft>
            <a:buChar char="•"/>
          </a:pPr>
          <a:r>
            <a:rPr lang="en-US" sz="2200" kern="1200" dirty="0"/>
            <a:t>Filtering </a:t>
          </a:r>
        </a:p>
        <a:p>
          <a:pPr marL="228600" lvl="1" indent="-228600" algn="l" defTabSz="977900">
            <a:lnSpc>
              <a:spcPct val="90000"/>
            </a:lnSpc>
            <a:spcBef>
              <a:spcPct val="0"/>
            </a:spcBef>
            <a:spcAft>
              <a:spcPct val="20000"/>
            </a:spcAft>
            <a:buChar char="•"/>
          </a:pPr>
          <a:r>
            <a:rPr lang="en-US" sz="2200" kern="1200" dirty="0"/>
            <a:t>Nulls </a:t>
          </a:r>
        </a:p>
        <a:p>
          <a:pPr marL="228600" lvl="1" indent="-228600" algn="l" defTabSz="977900">
            <a:lnSpc>
              <a:spcPct val="90000"/>
            </a:lnSpc>
            <a:spcBef>
              <a:spcPct val="0"/>
            </a:spcBef>
            <a:spcAft>
              <a:spcPct val="20000"/>
            </a:spcAft>
            <a:buChar char="•"/>
          </a:pPr>
          <a:r>
            <a:rPr lang="en-US" sz="2200" kern="1200" dirty="0"/>
            <a:t>Dates</a:t>
          </a:r>
        </a:p>
        <a:p>
          <a:pPr marL="228600" lvl="1" indent="-228600" algn="l" defTabSz="977900">
            <a:lnSpc>
              <a:spcPct val="90000"/>
            </a:lnSpc>
            <a:spcBef>
              <a:spcPct val="0"/>
            </a:spcBef>
            <a:spcAft>
              <a:spcPct val="20000"/>
            </a:spcAft>
            <a:buChar char="•"/>
          </a:pPr>
          <a:r>
            <a:rPr lang="en-US" sz="2200" kern="1200" dirty="0" err="1"/>
            <a:t>Itterrows</a:t>
          </a:r>
          <a:r>
            <a:rPr lang="en-US" sz="2200" kern="1200" dirty="0"/>
            <a:t> </a:t>
          </a:r>
        </a:p>
      </dsp:txBody>
      <dsp:txXfrm>
        <a:off x="0" y="3702818"/>
        <a:ext cx="6129865" cy="24922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6/11/23</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6/11/23</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9870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18</a:t>
            </a:fld>
            <a:endParaRPr lang="en-US" dirty="0"/>
          </a:p>
        </p:txBody>
      </p:sp>
    </p:spTree>
    <p:extLst>
      <p:ext uri="{BB962C8B-B14F-4D97-AF65-F5344CB8AC3E}">
        <p14:creationId xmlns:p14="http://schemas.microsoft.com/office/powerpoint/2010/main" val="34492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19</a:t>
            </a:fld>
            <a:endParaRPr lang="en-US" dirty="0"/>
          </a:p>
        </p:txBody>
      </p:sp>
    </p:spTree>
    <p:extLst>
      <p:ext uri="{BB962C8B-B14F-4D97-AF65-F5344CB8AC3E}">
        <p14:creationId xmlns:p14="http://schemas.microsoft.com/office/powerpoint/2010/main" val="154022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20</a:t>
            </a:fld>
            <a:endParaRPr lang="en-US" dirty="0"/>
          </a:p>
        </p:txBody>
      </p:sp>
    </p:spTree>
    <p:extLst>
      <p:ext uri="{BB962C8B-B14F-4D97-AF65-F5344CB8AC3E}">
        <p14:creationId xmlns:p14="http://schemas.microsoft.com/office/powerpoint/2010/main" val="1628773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21</a:t>
            </a:fld>
            <a:endParaRPr lang="en-US" dirty="0"/>
          </a:p>
        </p:txBody>
      </p:sp>
    </p:spTree>
    <p:extLst>
      <p:ext uri="{BB962C8B-B14F-4D97-AF65-F5344CB8AC3E}">
        <p14:creationId xmlns:p14="http://schemas.microsoft.com/office/powerpoint/2010/main" val="844564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22</a:t>
            </a:fld>
            <a:endParaRPr lang="en-US" dirty="0"/>
          </a:p>
        </p:txBody>
      </p:sp>
    </p:spTree>
    <p:extLst>
      <p:ext uri="{BB962C8B-B14F-4D97-AF65-F5344CB8AC3E}">
        <p14:creationId xmlns:p14="http://schemas.microsoft.com/office/powerpoint/2010/main" val="2365065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C0E66CD-21C0-0C46-9262-75B7BC23CA89}" type="slidenum">
              <a:rPr lang="en-US" smtClean="0"/>
              <a:pPr/>
              <a:t>51</a:t>
            </a:fld>
            <a:endParaRPr lang="en-US" dirty="0"/>
          </a:p>
        </p:txBody>
      </p:sp>
    </p:spTree>
    <p:extLst>
      <p:ext uri="{BB962C8B-B14F-4D97-AF65-F5344CB8AC3E}">
        <p14:creationId xmlns:p14="http://schemas.microsoft.com/office/powerpoint/2010/main" val="217179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latin typeface="Franklin Gothic Book"/>
            </a:endParaRPr>
          </a:p>
        </p:txBody>
      </p:sp>
      <p:sp>
        <p:nvSpPr>
          <p:cNvPr id="11" name="Rectangle 10"/>
          <p:cNvSpPr/>
          <p:nvPr/>
        </p:nvSpPr>
        <p:spPr>
          <a:xfrm>
            <a:off x="6165851" y="228600"/>
            <a:ext cx="27432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9069917" y="2377440"/>
            <a:ext cx="27432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6" name="Picture 5"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97954" cy="480425"/>
          </a:xfrm>
          <a:prstGeom prst="rect">
            <a:avLst/>
          </a:prstGeom>
        </p:spPr>
      </p:pic>
    </p:spTree>
    <p:custDataLst>
      <p:tags r:id="rId1"/>
    </p:custDataLst>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11074400" y="282574"/>
            <a:ext cx="72912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79" y="1400284"/>
            <a:ext cx="441789" cy="356520"/>
          </a:xfrm>
          <a:prstGeom prst="rect">
            <a:avLst/>
          </a:prstGeom>
        </p:spPr>
      </p:pic>
    </p:spTree>
    <p:custDataLst>
      <p:tags r:id="rId1"/>
    </p:custDataLst>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670561" y="1985963"/>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670561" y="4164965"/>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09105" y="1400284"/>
            <a:ext cx="452063" cy="356520"/>
          </a:xfrm>
          <a:prstGeom prst="rect">
            <a:avLst/>
          </a:prstGeom>
        </p:spPr>
      </p:pic>
    </p:spTree>
    <p:custDataLst>
      <p:tags r:id="rId1"/>
    </p:custDataLst>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19379" y="714101"/>
            <a:ext cx="452064" cy="355191"/>
          </a:xfrm>
          <a:prstGeom prst="rect">
            <a:avLst/>
          </a:prstGeom>
        </p:spPr>
      </p:pic>
    </p:spTree>
    <p:custDataLst>
      <p:tags r:id="rId1"/>
    </p:custDataLst>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76768" y="228600"/>
            <a:ext cx="460163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7" y="2571750"/>
            <a:ext cx="4340352"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5558368" y="273051"/>
            <a:ext cx="6129865"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08124" y="3733801"/>
            <a:ext cx="4340352"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145741" y="6423586"/>
            <a:ext cx="442258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559205" y="3124200"/>
            <a:ext cx="5197696"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4614211"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559205" y="3995737"/>
            <a:ext cx="5197696"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29653" y="721135"/>
            <a:ext cx="441790" cy="355191"/>
          </a:xfrm>
          <a:prstGeom prst="rect">
            <a:avLst/>
          </a:prstGeom>
        </p:spPr>
      </p:pic>
    </p:spTree>
    <p:custDataLst>
      <p:tags r:id="rId1"/>
    </p:custDataLst>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75341" y="4424082"/>
            <a:ext cx="8254876"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85045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75341" y="5257800"/>
            <a:ext cx="8254876"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9" name="Rectangle 8"/>
          <p:cNvSpPr/>
          <p:nvPr/>
        </p:nvSpPr>
        <p:spPr>
          <a:xfrm>
            <a:off x="9069917" y="2377440"/>
            <a:ext cx="27432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3" name="Picture 12"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0983074" y="3738743"/>
            <a:ext cx="554751" cy="480425"/>
          </a:xfrm>
          <a:prstGeom prst="rect">
            <a:avLst/>
          </a:prstGeom>
        </p:spPr>
      </p:pic>
    </p:spTree>
    <p:custDataLst>
      <p:tags r:id="rId1"/>
    </p:custDataLst>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376766" y="228600"/>
            <a:ext cx="851622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8242148"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6" y="3733801"/>
            <a:ext cx="8239421"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949683" y="6235608"/>
            <a:ext cx="1797864"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508128" y="6235608"/>
            <a:ext cx="61974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9069917" y="237494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9069917" y="4535424"/>
            <a:ext cx="2743200" cy="2039112"/>
          </a:xfrm>
        </p:spPr>
        <p:txBody>
          <a:bodyPr/>
          <a:lstStyle>
            <a:lvl1pPr>
              <a:buNone/>
              <a:defRPr/>
            </a:lvl1pPr>
          </a:lstStyle>
          <a:p>
            <a:r>
              <a:rPr lang="en-US"/>
              <a:t>Click icon to add picture</a:t>
            </a:r>
            <a:endParaRPr dirty="0"/>
          </a:p>
        </p:txBody>
      </p:sp>
      <p:pic>
        <p:nvPicPr>
          <p:cNvPr id="14" name="Picture 13"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36309" cy="480425"/>
          </a:xfrm>
          <a:prstGeom prst="rect">
            <a:avLst/>
          </a:prstGeom>
        </p:spPr>
      </p:pic>
    </p:spTree>
    <p:custDataLst>
      <p:tags r:id="rId1"/>
    </p:custDataLst>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376767" y="228600"/>
            <a:ext cx="56472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53555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5" y="3733801"/>
            <a:ext cx="5353739"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064000" y="6235608"/>
            <a:ext cx="1797864"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508128" y="6235608"/>
            <a:ext cx="34542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1" name="Rectangle 10"/>
          <p:cNvSpPr/>
          <p:nvPr/>
        </p:nvSpPr>
        <p:spPr>
          <a:xfrm>
            <a:off x="6165851" y="4534726"/>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6165851" y="22860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6165851" y="2381663"/>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5"/>
          </p:nvPr>
        </p:nvSpPr>
        <p:spPr>
          <a:xfrm>
            <a:off x="9070848" y="2381662"/>
            <a:ext cx="2743200" cy="4187952"/>
          </a:xfrm>
        </p:spPr>
        <p:txBody>
          <a:bodyPr/>
          <a:lstStyle>
            <a:lvl1pPr>
              <a:buNone/>
              <a:defRPr/>
            </a:lvl1pPr>
          </a:lstStyle>
          <a:p>
            <a:r>
              <a:rPr lang="en-US"/>
              <a:t>Click icon to add picture</a:t>
            </a:r>
            <a:endParaRPr dirty="0"/>
          </a:p>
        </p:txBody>
      </p:sp>
      <p:pic>
        <p:nvPicPr>
          <p:cNvPr id="15" name="Picture 14"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11074399" y="282574"/>
            <a:ext cx="729129"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04000" y="3124200"/>
            <a:ext cx="414528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365248"/>
            <a:ext cx="5653492"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604000" y="3995737"/>
            <a:ext cx="414528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370540" y="228600"/>
            <a:ext cx="2743200" cy="2039112"/>
          </a:xfrm>
        </p:spPr>
        <p:txBody>
          <a:bodyPr/>
          <a:lstStyle>
            <a:lvl1pPr>
              <a:buNone/>
              <a:defRPr/>
            </a:lvl1pPr>
          </a:lstStyle>
          <a:p>
            <a:r>
              <a:rPr lang="en-US"/>
              <a:t>Click icon to add picture</a:t>
            </a:r>
            <a:endParaRPr dirty="0"/>
          </a:p>
        </p:txBody>
      </p:sp>
      <p:sp>
        <p:nvSpPr>
          <p:cNvPr id="15" name="Picture Placeholder 12"/>
          <p:cNvSpPr>
            <a:spLocks noGrp="1"/>
          </p:cNvSpPr>
          <p:nvPr>
            <p:ph type="pic" sz="quarter" idx="14"/>
          </p:nvPr>
        </p:nvSpPr>
        <p:spPr>
          <a:xfrm>
            <a:off x="3280833" y="228600"/>
            <a:ext cx="2743200" cy="2039112"/>
          </a:xfrm>
        </p:spPr>
        <p:txBody>
          <a:bodyPr/>
          <a:lstStyle>
            <a:lvl1pPr>
              <a:buNone/>
              <a:defRPr/>
            </a:lvl1pPr>
          </a:lstStyle>
          <a:p>
            <a:r>
              <a:rPr lang="en-US"/>
              <a:t>Click icon to add picture</a:t>
            </a:r>
            <a:endParaRPr dirty="0"/>
          </a:p>
        </p:txBody>
      </p:sp>
      <p:pic>
        <p:nvPicPr>
          <p:cNvPr id="13" name="Picture 12"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91299" y="707766"/>
            <a:ext cx="400692" cy="355191"/>
          </a:xfrm>
          <a:prstGeom prst="rect">
            <a:avLst/>
          </a:prstGeom>
        </p:spPr>
      </p:pic>
    </p:spTree>
    <p:custDataLst>
      <p:tags r:id="rId1"/>
    </p:custDataLst>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11127872" y="282574"/>
            <a:ext cx="67565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11166412" y="6426788"/>
            <a:ext cx="738717"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1095587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60990" y="1400284"/>
            <a:ext cx="409422" cy="356520"/>
          </a:xfrm>
          <a:prstGeom prst="rect">
            <a:avLst/>
          </a:prstGeom>
        </p:spPr>
      </p:pic>
    </p:spTree>
    <p:custDataLst>
      <p:tags r:id="rId1"/>
    </p:custDataLst>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10889129" y="282574"/>
            <a:ext cx="9144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Vertical Title 1"/>
          <p:cNvSpPr>
            <a:spLocks noGrp="1"/>
          </p:cNvSpPr>
          <p:nvPr>
            <p:ph type="title" orient="vert"/>
          </p:nvPr>
        </p:nvSpPr>
        <p:spPr>
          <a:xfrm>
            <a:off x="10661029" y="954742"/>
            <a:ext cx="908424"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609600" y="958757"/>
            <a:ext cx="9144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10328370" y="252420"/>
            <a:ext cx="355191" cy="381425"/>
          </a:xfrm>
          <a:prstGeom prst="rect">
            <a:avLst/>
          </a:prstGeom>
        </p:spPr>
      </p:pic>
    </p:spTree>
    <p:custDataLst>
      <p:tags r:id="rId1"/>
    </p:custDataLst>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10993349" y="282574"/>
            <a:ext cx="81018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8737600" y="6243638"/>
            <a:ext cx="28448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custDataLst>
      <p:tags r:id="rId1"/>
    </p:custDataLst>
    <p:extLst>
      <p:ext uri="{BB962C8B-B14F-4D97-AF65-F5344CB8AC3E}">
        <p14:creationId xmlns:p14="http://schemas.microsoft.com/office/powerpoint/2010/main" val="36362007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4633" y="134471"/>
            <a:ext cx="10075084"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664691" y="1129553"/>
            <a:ext cx="10078613"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pic>
        <p:nvPicPr>
          <p:cNvPr id="14" name="Picture 13"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50201" y="1400284"/>
            <a:ext cx="431515" cy="356520"/>
          </a:xfrm>
          <a:prstGeom prst="rect">
            <a:avLst/>
          </a:prstGeom>
        </p:spPr>
      </p:pic>
    </p:spTree>
    <p:custDataLst>
      <p:tags r:id="rId1"/>
    </p:custDataLst>
    <p:extLst>
      <p:ext uri="{BB962C8B-B14F-4D97-AF65-F5344CB8AC3E}">
        <p14:creationId xmlns:p14="http://schemas.microsoft.com/office/powerpoint/2010/main" val="170184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3" name="Picture Placeholder 12"/>
          <p:cNvSpPr>
            <a:spLocks noGrp="1"/>
          </p:cNvSpPr>
          <p:nvPr>
            <p:ph type="pic" sz="quarter" idx="12"/>
          </p:nvPr>
        </p:nvSpPr>
        <p:spPr>
          <a:xfrm>
            <a:off x="6165851" y="228600"/>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3"/>
          </p:nvPr>
        </p:nvSpPr>
        <p:spPr>
          <a:xfrm>
            <a:off x="9069917" y="2377440"/>
            <a:ext cx="2743200" cy="2039112"/>
          </a:xfrm>
        </p:spPr>
        <p:txBody>
          <a:bodyPr/>
          <a:lstStyle>
            <a:lvl1pPr>
              <a:buNone/>
              <a:defRPr/>
            </a:lvl1pPr>
          </a:lstStyle>
          <a:p>
            <a:r>
              <a:rPr lang="en-US"/>
              <a:t>Click icon to add picture</a:t>
            </a:r>
            <a:endParaRPr dirty="0"/>
          </a:p>
        </p:txBody>
      </p:sp>
      <p:sp>
        <p:nvSpPr>
          <p:cNvPr id="16" name="Text Placeholder 3"/>
          <p:cNvSpPr>
            <a:spLocks noGrp="1"/>
          </p:cNvSpPr>
          <p:nvPr>
            <p:ph type="body" sz="half" idx="2"/>
          </p:nvPr>
        </p:nvSpPr>
        <p:spPr>
          <a:xfrm>
            <a:off x="1143000" y="1779495"/>
            <a:ext cx="41148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pic>
        <p:nvPicPr>
          <p:cNvPr id="17" name="Picture 16"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56858" cy="480425"/>
          </a:xfrm>
          <a:prstGeom prst="rect">
            <a:avLst/>
          </a:prstGeom>
        </p:spPr>
      </p:pic>
    </p:spTree>
    <p:custDataLst>
      <p:tags r:id="rId1"/>
    </p:custDataLst>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878543" y="228600"/>
            <a:ext cx="1093457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3048000" y="3124201"/>
            <a:ext cx="75184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3048000" y="4495801"/>
            <a:ext cx="75184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8541" y="6248775"/>
            <a:ext cx="1966259"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3048000" y="6248775"/>
            <a:ext cx="75184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11074400" y="624877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381001" y="228600"/>
            <a:ext cx="283633"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1" name="Picture 10" descr="WFU_Univ_White_Shield-only.eps"/>
          <p:cNvPicPr>
            <a:picLocks noChangeAspect="1"/>
          </p:cNvPicPr>
          <p:nvPr userDrawn="1"/>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69851" y="437071"/>
            <a:ext cx="556208" cy="480425"/>
          </a:xfrm>
          <a:prstGeom prst="rect">
            <a:avLst/>
          </a:prstGeom>
        </p:spPr>
      </p:pic>
    </p:spTree>
    <p:custDataLst>
      <p:tags r:id="rId1"/>
    </p:custDataLst>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11074400" y="282574"/>
            <a:ext cx="72913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1084609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866504"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11068375" y="282574"/>
            <a:ext cx="735153"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8"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5866504"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3428104" y="1000317"/>
            <a:ext cx="48768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866504" y="2070848"/>
            <a:ext cx="48768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10972799" y="282574"/>
            <a:ext cx="8307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56994" y="1400284"/>
            <a:ext cx="462337" cy="356520"/>
          </a:xfrm>
          <a:prstGeom prst="rect">
            <a:avLst/>
          </a:prstGeom>
        </p:spPr>
      </p:pic>
    </p:spTree>
    <p:custDataLst>
      <p:tags r:id="rId1"/>
    </p:custDataLst>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0" y="1985963"/>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664690" y="4164965"/>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5" name="Slide Number Placeholder 6"/>
          <p:cNvSpPr>
            <a:spLocks noGrp="1"/>
          </p:cNvSpPr>
          <p:nvPr>
            <p:ph type="sldNum" sz="quarter" idx="12"/>
          </p:nvPr>
        </p:nvSpPr>
        <p:spPr>
          <a:xfrm>
            <a:off x="11074400" y="24223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4633" y="484094"/>
            <a:ext cx="10075084"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64633" y="1981201"/>
            <a:ext cx="10075084"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9060329" y="6423586"/>
            <a:ext cx="28448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68941" y="6423586"/>
            <a:ext cx="8163859"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11074400" y="242235"/>
            <a:ext cx="738717"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custDataLst>
      <p:tags r:id="rId26"/>
    </p:custDataLst>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nkeyWrenchGang/PythonBootcamp/blob/main/day_3/3_1_String_Int_Float_Review.ipynb" TargetMode="External"/><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onkeyWrenchGang/PythonBootcamp/blob/main/day_3/3_1_String_Int_Float_Review.ipynb" TargetMode="External"/><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SsoOG6ZeyU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onkeyWrenchGang/PythonBootcamp/blob/main/day_3/3_1_String_Int_Float_Review.ipynb" TargetMode="External"/><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onkeyWrenchGang/PythonBootcamp/blob/main/day_3/3_1_String_Int_Float_Review.ipynb" TargetMode="External"/><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pandas.pydata.org/pandas-docs/stable/reference/api/pandas.Series.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pandas.pydata.org/pandas-docs/stable/reference/api/pandas.DataFframe.html"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towardsdatascience.com/filtering-data-frames-in-pandas-b570b1f834b9"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MonkeyWrenchGang/PythonBootcamp/blob/main/day_3/3_1_String_Int_Float_Review.ipynb" TargetMode="External"/><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MonkeyWrenchGang/PythonBootcamp/blob/main/day_3/3_1_String_Int_Float_Review.ipynb" TargetMode="External"/><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MonkeyWrenchGang/PythonBootcamp/blob/main/day_3/3_1_String_Int_Float_Review.ipynb" TargetMode="External"/><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onkeyWrenchGang/PythonBootcamp/blob/main/day_3/3_1_String_Int_Float_Review.ipynb" TargetMode="External"/><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a:xfrm>
            <a:off x="1489115" y="1248156"/>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endParaRPr lang="en-US" sz="1800" cap="small" dirty="0">
              <a:latin typeface="+mj-lt"/>
              <a:ea typeface="+mj-ea"/>
              <a:cs typeface="+mj-cs"/>
            </a:endParaRPr>
          </a:p>
          <a:p>
            <a:pPr>
              <a:spcBef>
                <a:spcPts val="0"/>
              </a:spcBef>
            </a:pPr>
            <a:r>
              <a:rPr lang="en-US" sz="4000" cap="small" dirty="0">
                <a:latin typeface="+mj-lt"/>
                <a:ea typeface="+mj-ea"/>
                <a:cs typeface="+mj-cs"/>
              </a:rPr>
              <a:t>Day 3 Bootcamp</a:t>
            </a:r>
          </a:p>
        </p:txBody>
      </p:sp>
      <p:pic>
        <p:nvPicPr>
          <p:cNvPr id="7" name="Picture Placeholder 8" descr="20120326medallion0338.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9080500" y="2377440"/>
            <a:ext cx="2732617" cy="2039112"/>
          </a:xfrm>
          <a:prstGeom prst="rect">
            <a:avLst/>
          </a:prstGeom>
        </p:spPr>
      </p:pic>
      <p:pic>
        <p:nvPicPr>
          <p:cNvPr id="17" name="Picture Placeholder 16"/>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1066800" y="4953965"/>
            <a:ext cx="10746317" cy="612265"/>
          </a:xfrm>
        </p:spPr>
        <p:txBody>
          <a:bodyPr>
            <a:noAutofit/>
          </a:bodyPr>
          <a:lstStyle/>
          <a:p>
            <a:pPr algn="r"/>
            <a:r>
              <a:rPr lang="en-US" sz="3200" b="1" dirty="0"/>
              <a:t>Loops, Pandas, and more Stuff</a:t>
            </a:r>
          </a:p>
        </p:txBody>
      </p:sp>
    </p:spTree>
    <p:custDataLst>
      <p:tags r:id="rId1"/>
    </p:custDataLst>
    <p:extLst>
      <p:ext uri="{BB962C8B-B14F-4D97-AF65-F5344CB8AC3E}">
        <p14:creationId xmlns:p14="http://schemas.microsoft.com/office/powerpoint/2010/main" val="127964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35FE59-8B52-334A-B50C-FF4A74106810}"/>
              </a:ext>
            </a:extLst>
          </p:cNvPr>
          <p:cNvSpPr>
            <a:spLocks noGrp="1"/>
          </p:cNvSpPr>
          <p:nvPr>
            <p:ph type="title"/>
          </p:nvPr>
        </p:nvSpPr>
        <p:spPr/>
        <p:txBody>
          <a:bodyPr/>
          <a:lstStyle/>
          <a:p>
            <a:r>
              <a:rPr lang="en-US" dirty="0"/>
              <a:t>Operations</a:t>
            </a:r>
          </a:p>
        </p:txBody>
      </p:sp>
      <p:graphicFrame>
        <p:nvGraphicFramePr>
          <p:cNvPr id="10" name="Table 10">
            <a:extLst>
              <a:ext uri="{FF2B5EF4-FFF2-40B4-BE49-F238E27FC236}">
                <a16:creationId xmlns:a16="http://schemas.microsoft.com/office/drawing/2014/main" id="{569B11E4-188D-BB44-8C2A-AD74E4F395C2}"/>
              </a:ext>
            </a:extLst>
          </p:cNvPr>
          <p:cNvGraphicFramePr>
            <a:graphicFrameLocks noGrp="1"/>
          </p:cNvGraphicFramePr>
          <p:nvPr>
            <p:ph idx="1"/>
            <p:extLst>
              <p:ext uri="{D42A27DB-BD31-4B8C-83A1-F6EECF244321}">
                <p14:modId xmlns:p14="http://schemas.microsoft.com/office/powerpoint/2010/main" val="2914874337"/>
              </p:ext>
            </p:extLst>
          </p:nvPr>
        </p:nvGraphicFramePr>
        <p:xfrm>
          <a:off x="664633" y="1289538"/>
          <a:ext cx="10074274" cy="3337560"/>
        </p:xfrm>
        <a:graphic>
          <a:graphicData uri="http://schemas.openxmlformats.org/drawingml/2006/table">
            <a:tbl>
              <a:tblPr firstRow="1" bandRow="1">
                <a:tableStyleId>{7DF18680-E054-41AD-8BC1-D1AEF772440D}</a:tableStyleId>
              </a:tblPr>
              <a:tblGrid>
                <a:gridCol w="3332406">
                  <a:extLst>
                    <a:ext uri="{9D8B030D-6E8A-4147-A177-3AD203B41FA5}">
                      <a16:colId xmlns:a16="http://schemas.microsoft.com/office/drawing/2014/main" val="2993024106"/>
                    </a:ext>
                  </a:extLst>
                </a:gridCol>
                <a:gridCol w="6741868">
                  <a:extLst>
                    <a:ext uri="{9D8B030D-6E8A-4147-A177-3AD203B41FA5}">
                      <a16:colId xmlns:a16="http://schemas.microsoft.com/office/drawing/2014/main" val="1811700638"/>
                    </a:ext>
                  </a:extLst>
                </a:gridCol>
              </a:tblGrid>
              <a:tr h="370840">
                <a:tc>
                  <a:txBody>
                    <a:bodyPr/>
                    <a:lstStyle/>
                    <a:p>
                      <a:r>
                        <a:rPr lang="en-US" dirty="0"/>
                        <a:t>Operations</a:t>
                      </a:r>
                    </a:p>
                  </a:txBody>
                  <a:tcPr/>
                </a:tc>
                <a:tc>
                  <a:txBody>
                    <a:bodyPr/>
                    <a:lstStyle/>
                    <a:p>
                      <a:r>
                        <a:rPr lang="en-US" dirty="0"/>
                        <a:t>Description</a:t>
                      </a:r>
                    </a:p>
                  </a:txBody>
                  <a:tcPr/>
                </a:tc>
                <a:extLst>
                  <a:ext uri="{0D108BD9-81ED-4DB2-BD59-A6C34878D82A}">
                    <a16:rowId xmlns:a16="http://schemas.microsoft.com/office/drawing/2014/main" val="1817578129"/>
                  </a:ext>
                </a:extLst>
              </a:tr>
              <a:tr h="370840">
                <a:tc>
                  <a:txBody>
                    <a:bodyPr/>
                    <a:lstStyle/>
                    <a:p>
                      <a:r>
                        <a:rPr lang="en-US" dirty="0"/>
                        <a:t>A + B</a:t>
                      </a:r>
                    </a:p>
                  </a:txBody>
                  <a:tcPr/>
                </a:tc>
                <a:tc>
                  <a:txBody>
                    <a:bodyPr/>
                    <a:lstStyle/>
                    <a:p>
                      <a:r>
                        <a:rPr lang="en-US" dirty="0"/>
                        <a:t>Add A and B together </a:t>
                      </a:r>
                    </a:p>
                  </a:txBody>
                  <a:tcPr/>
                </a:tc>
                <a:extLst>
                  <a:ext uri="{0D108BD9-81ED-4DB2-BD59-A6C34878D82A}">
                    <a16:rowId xmlns:a16="http://schemas.microsoft.com/office/drawing/2014/main" val="1324270043"/>
                  </a:ext>
                </a:extLst>
              </a:tr>
              <a:tr h="370840">
                <a:tc>
                  <a:txBody>
                    <a:bodyPr/>
                    <a:lstStyle/>
                    <a:p>
                      <a:r>
                        <a:rPr lang="en-US" dirty="0"/>
                        <a:t>A - B</a:t>
                      </a:r>
                    </a:p>
                  </a:txBody>
                  <a:tcPr/>
                </a:tc>
                <a:tc>
                  <a:txBody>
                    <a:bodyPr/>
                    <a:lstStyle/>
                    <a:p>
                      <a:r>
                        <a:rPr lang="en-US" dirty="0"/>
                        <a:t>Subtract A from B</a:t>
                      </a:r>
                    </a:p>
                  </a:txBody>
                  <a:tcPr/>
                </a:tc>
                <a:extLst>
                  <a:ext uri="{0D108BD9-81ED-4DB2-BD59-A6C34878D82A}">
                    <a16:rowId xmlns:a16="http://schemas.microsoft.com/office/drawing/2014/main" val="4198365906"/>
                  </a:ext>
                </a:extLst>
              </a:tr>
              <a:tr h="370840">
                <a:tc>
                  <a:txBody>
                    <a:bodyPr/>
                    <a:lstStyle/>
                    <a:p>
                      <a:r>
                        <a:rPr lang="en-US" dirty="0"/>
                        <a:t>A * B</a:t>
                      </a:r>
                    </a:p>
                  </a:txBody>
                  <a:tcPr/>
                </a:tc>
                <a:tc>
                  <a:txBody>
                    <a:bodyPr/>
                    <a:lstStyle/>
                    <a:p>
                      <a:r>
                        <a:rPr lang="en-US" dirty="0"/>
                        <a:t>Multiply A by B </a:t>
                      </a:r>
                    </a:p>
                  </a:txBody>
                  <a:tcPr/>
                </a:tc>
                <a:extLst>
                  <a:ext uri="{0D108BD9-81ED-4DB2-BD59-A6C34878D82A}">
                    <a16:rowId xmlns:a16="http://schemas.microsoft.com/office/drawing/2014/main" val="2614058073"/>
                  </a:ext>
                </a:extLst>
              </a:tr>
              <a:tr h="370840">
                <a:tc>
                  <a:txBody>
                    <a:bodyPr/>
                    <a:lstStyle/>
                    <a:p>
                      <a:r>
                        <a:rPr lang="en-US" dirty="0"/>
                        <a:t>A / B</a:t>
                      </a:r>
                    </a:p>
                  </a:txBody>
                  <a:tcPr/>
                </a:tc>
                <a:tc>
                  <a:txBody>
                    <a:bodyPr/>
                    <a:lstStyle/>
                    <a:p>
                      <a:r>
                        <a:rPr lang="en-US" dirty="0"/>
                        <a:t>Divide A by B </a:t>
                      </a:r>
                    </a:p>
                  </a:txBody>
                  <a:tcPr/>
                </a:tc>
                <a:extLst>
                  <a:ext uri="{0D108BD9-81ED-4DB2-BD59-A6C34878D82A}">
                    <a16:rowId xmlns:a16="http://schemas.microsoft.com/office/drawing/2014/main" val="1948781260"/>
                  </a:ext>
                </a:extLst>
              </a:tr>
              <a:tr h="370840">
                <a:tc>
                  <a:txBody>
                    <a:bodyPr/>
                    <a:lstStyle/>
                    <a:p>
                      <a:r>
                        <a:rPr lang="en-US" dirty="0"/>
                        <a:t>A  // B</a:t>
                      </a:r>
                    </a:p>
                  </a:txBody>
                  <a:tcPr/>
                </a:tc>
                <a:tc>
                  <a:txBody>
                    <a:bodyPr/>
                    <a:lstStyle/>
                    <a:p>
                      <a:r>
                        <a:rPr lang="en-US" dirty="0"/>
                        <a:t>Floor divide A by B, dropping and remainder </a:t>
                      </a:r>
                    </a:p>
                  </a:txBody>
                  <a:tcPr/>
                </a:tc>
                <a:extLst>
                  <a:ext uri="{0D108BD9-81ED-4DB2-BD59-A6C34878D82A}">
                    <a16:rowId xmlns:a16="http://schemas.microsoft.com/office/drawing/2014/main" val="2398967423"/>
                  </a:ext>
                </a:extLst>
              </a:tr>
              <a:tr h="370840">
                <a:tc>
                  <a:txBody>
                    <a:bodyPr/>
                    <a:lstStyle/>
                    <a:p>
                      <a:r>
                        <a:rPr lang="en-US" dirty="0"/>
                        <a:t>A ** B</a:t>
                      </a:r>
                    </a:p>
                  </a:txBody>
                  <a:tcPr/>
                </a:tc>
                <a:tc>
                  <a:txBody>
                    <a:bodyPr/>
                    <a:lstStyle/>
                    <a:p>
                      <a:r>
                        <a:rPr lang="en-US" dirty="0"/>
                        <a:t>A raised to the power of B</a:t>
                      </a:r>
                    </a:p>
                  </a:txBody>
                  <a:tcPr/>
                </a:tc>
                <a:extLst>
                  <a:ext uri="{0D108BD9-81ED-4DB2-BD59-A6C34878D82A}">
                    <a16:rowId xmlns:a16="http://schemas.microsoft.com/office/drawing/2014/main" val="2932401018"/>
                  </a:ext>
                </a:extLst>
              </a:tr>
              <a:tr h="370840">
                <a:tc>
                  <a:txBody>
                    <a:bodyPr/>
                    <a:lstStyle/>
                    <a:p>
                      <a:r>
                        <a:rPr lang="en-US" dirty="0"/>
                        <a:t>A &amp; B</a:t>
                      </a:r>
                    </a:p>
                  </a:txBody>
                  <a:tcPr/>
                </a:tc>
                <a:tc>
                  <a:txBody>
                    <a:bodyPr/>
                    <a:lstStyle/>
                    <a:p>
                      <a:r>
                        <a:rPr lang="en-US" dirty="0"/>
                        <a:t>True if both A AND B are True; </a:t>
                      </a:r>
                    </a:p>
                  </a:txBody>
                  <a:tcPr/>
                </a:tc>
                <a:extLst>
                  <a:ext uri="{0D108BD9-81ED-4DB2-BD59-A6C34878D82A}">
                    <a16:rowId xmlns:a16="http://schemas.microsoft.com/office/drawing/2014/main" val="1916755563"/>
                  </a:ext>
                </a:extLst>
              </a:tr>
              <a:tr h="370840">
                <a:tc>
                  <a:txBody>
                    <a:bodyPr/>
                    <a:lstStyle/>
                    <a:p>
                      <a:r>
                        <a:rPr lang="en-US" dirty="0"/>
                        <a:t>A | B</a:t>
                      </a:r>
                    </a:p>
                  </a:txBody>
                  <a:tcPr/>
                </a:tc>
                <a:tc>
                  <a:txBody>
                    <a:bodyPr/>
                    <a:lstStyle/>
                    <a:p>
                      <a:r>
                        <a:rPr lang="en-US" dirty="0"/>
                        <a:t>True if either A OR B is True;</a:t>
                      </a:r>
                    </a:p>
                  </a:txBody>
                  <a:tcPr/>
                </a:tc>
                <a:extLst>
                  <a:ext uri="{0D108BD9-81ED-4DB2-BD59-A6C34878D82A}">
                    <a16:rowId xmlns:a16="http://schemas.microsoft.com/office/drawing/2014/main" val="943235561"/>
                  </a:ext>
                </a:extLst>
              </a:tr>
            </a:tbl>
          </a:graphicData>
        </a:graphic>
      </p:graphicFrame>
      <p:graphicFrame>
        <p:nvGraphicFramePr>
          <p:cNvPr id="11" name="Table 10">
            <a:extLst>
              <a:ext uri="{FF2B5EF4-FFF2-40B4-BE49-F238E27FC236}">
                <a16:creationId xmlns:a16="http://schemas.microsoft.com/office/drawing/2014/main" id="{613BC12F-F0C5-6C46-B5F3-73C4166A3AA9}"/>
              </a:ext>
            </a:extLst>
          </p:cNvPr>
          <p:cNvGraphicFramePr>
            <a:graphicFrameLocks/>
          </p:cNvGraphicFramePr>
          <p:nvPr>
            <p:extLst>
              <p:ext uri="{D42A27DB-BD31-4B8C-83A1-F6EECF244321}">
                <p14:modId xmlns:p14="http://schemas.microsoft.com/office/powerpoint/2010/main" val="2009526384"/>
              </p:ext>
            </p:extLst>
          </p:nvPr>
        </p:nvGraphicFramePr>
        <p:xfrm>
          <a:off x="665163" y="4772660"/>
          <a:ext cx="10074274" cy="1854200"/>
        </p:xfrm>
        <a:graphic>
          <a:graphicData uri="http://schemas.openxmlformats.org/drawingml/2006/table">
            <a:tbl>
              <a:tblPr firstRow="1" bandRow="1">
                <a:tableStyleId>{93296810-A885-4BE3-A3E7-6D5BEEA58F35}</a:tableStyleId>
              </a:tblPr>
              <a:tblGrid>
                <a:gridCol w="3332406">
                  <a:extLst>
                    <a:ext uri="{9D8B030D-6E8A-4147-A177-3AD203B41FA5}">
                      <a16:colId xmlns:a16="http://schemas.microsoft.com/office/drawing/2014/main" val="2993024106"/>
                    </a:ext>
                  </a:extLst>
                </a:gridCol>
                <a:gridCol w="6741868">
                  <a:extLst>
                    <a:ext uri="{9D8B030D-6E8A-4147-A177-3AD203B41FA5}">
                      <a16:colId xmlns:a16="http://schemas.microsoft.com/office/drawing/2014/main" val="1811700638"/>
                    </a:ext>
                  </a:extLst>
                </a:gridCol>
              </a:tblGrid>
              <a:tr h="370840">
                <a:tc>
                  <a:txBody>
                    <a:bodyPr/>
                    <a:lstStyle/>
                    <a:p>
                      <a:r>
                        <a:rPr lang="en-US" dirty="0"/>
                        <a:t>Comparison Operations</a:t>
                      </a:r>
                    </a:p>
                  </a:txBody>
                  <a:tcPr/>
                </a:tc>
                <a:tc>
                  <a:txBody>
                    <a:bodyPr/>
                    <a:lstStyle/>
                    <a:p>
                      <a:r>
                        <a:rPr lang="en-US" dirty="0"/>
                        <a:t>Description</a:t>
                      </a:r>
                    </a:p>
                  </a:txBody>
                  <a:tcPr/>
                </a:tc>
                <a:extLst>
                  <a:ext uri="{0D108BD9-81ED-4DB2-BD59-A6C34878D82A}">
                    <a16:rowId xmlns:a16="http://schemas.microsoft.com/office/drawing/2014/main" val="1817578129"/>
                  </a:ext>
                </a:extLst>
              </a:tr>
              <a:tr h="370840">
                <a:tc>
                  <a:txBody>
                    <a:bodyPr/>
                    <a:lstStyle/>
                    <a:p>
                      <a:r>
                        <a:rPr lang="en-US" dirty="0"/>
                        <a:t>A == B</a:t>
                      </a:r>
                    </a:p>
                  </a:txBody>
                  <a:tcPr/>
                </a:tc>
                <a:tc>
                  <a:txBody>
                    <a:bodyPr/>
                    <a:lstStyle/>
                    <a:p>
                      <a:r>
                        <a:rPr lang="en-US" dirty="0"/>
                        <a:t>True if A equals B  else False </a:t>
                      </a:r>
                    </a:p>
                  </a:txBody>
                  <a:tcPr/>
                </a:tc>
                <a:extLst>
                  <a:ext uri="{0D108BD9-81ED-4DB2-BD59-A6C34878D82A}">
                    <a16:rowId xmlns:a16="http://schemas.microsoft.com/office/drawing/2014/main" val="1324270043"/>
                  </a:ext>
                </a:extLst>
              </a:tr>
              <a:tr h="370840">
                <a:tc>
                  <a:txBody>
                    <a:bodyPr/>
                    <a:lstStyle/>
                    <a:p>
                      <a:r>
                        <a:rPr lang="en-US" dirty="0"/>
                        <a:t>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if A does not equal B  else False </a:t>
                      </a:r>
                    </a:p>
                  </a:txBody>
                  <a:tcPr/>
                </a:tc>
                <a:extLst>
                  <a:ext uri="{0D108BD9-81ED-4DB2-BD59-A6C34878D82A}">
                    <a16:rowId xmlns:a16="http://schemas.microsoft.com/office/drawing/2014/main" val="4198365906"/>
                  </a:ext>
                </a:extLst>
              </a:tr>
              <a:tr h="370840">
                <a:tc>
                  <a:txBody>
                    <a:bodyPr/>
                    <a:lstStyle/>
                    <a:p>
                      <a:r>
                        <a:rPr lang="en-US" dirty="0"/>
                        <a:t>A &lt;= B, A &lt; B</a:t>
                      </a:r>
                    </a:p>
                  </a:txBody>
                  <a:tcPr/>
                </a:tc>
                <a:tc>
                  <a:txBody>
                    <a:bodyPr/>
                    <a:lstStyle/>
                    <a:p>
                      <a:r>
                        <a:rPr lang="en-US" dirty="0"/>
                        <a:t>True if A is less than or equal to B, or less than B </a:t>
                      </a:r>
                    </a:p>
                  </a:txBody>
                  <a:tcPr/>
                </a:tc>
                <a:extLst>
                  <a:ext uri="{0D108BD9-81ED-4DB2-BD59-A6C34878D82A}">
                    <a16:rowId xmlns:a16="http://schemas.microsoft.com/office/drawing/2014/main" val="2614058073"/>
                  </a:ext>
                </a:extLst>
              </a:tr>
              <a:tr h="370840">
                <a:tc>
                  <a:txBody>
                    <a:bodyPr/>
                    <a:lstStyle/>
                    <a:p>
                      <a:r>
                        <a:rPr lang="en-US" dirty="0"/>
                        <a:t>A &gt;= B, A &gt; B</a:t>
                      </a:r>
                    </a:p>
                  </a:txBody>
                  <a:tcPr/>
                </a:tc>
                <a:tc>
                  <a:txBody>
                    <a:bodyPr/>
                    <a:lstStyle/>
                    <a:p>
                      <a:r>
                        <a:rPr lang="en-US" dirty="0"/>
                        <a:t>True if A is greater than or equal to B, or greater than B </a:t>
                      </a:r>
                    </a:p>
                  </a:txBody>
                  <a:tcPr/>
                </a:tc>
                <a:extLst>
                  <a:ext uri="{0D108BD9-81ED-4DB2-BD59-A6C34878D82A}">
                    <a16:rowId xmlns:a16="http://schemas.microsoft.com/office/drawing/2014/main" val="1948781260"/>
                  </a:ext>
                </a:extLst>
              </a:tr>
            </a:tbl>
          </a:graphicData>
        </a:graphic>
      </p:graphicFrame>
    </p:spTree>
    <p:extLst>
      <p:ext uri="{BB962C8B-B14F-4D97-AF65-F5344CB8AC3E}">
        <p14:creationId xmlns:p14="http://schemas.microsoft.com/office/powerpoint/2010/main" val="1821220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5A4A4-53F6-8CC3-DD76-F38876E954E4}"/>
              </a:ext>
            </a:extLst>
          </p:cNvPr>
          <p:cNvSpPr>
            <a:spLocks noGrp="1"/>
          </p:cNvSpPr>
          <p:nvPr>
            <p:ph type="title"/>
          </p:nvPr>
        </p:nvSpPr>
        <p:spPr/>
        <p:txBody>
          <a:bodyPr/>
          <a:lstStyle/>
          <a:p>
            <a:r>
              <a:rPr lang="en-US" dirty="0"/>
              <a:t>Indentation: Spaces over Tabs </a:t>
            </a:r>
          </a:p>
        </p:txBody>
      </p:sp>
      <p:sp>
        <p:nvSpPr>
          <p:cNvPr id="3" name="Content Placeholder 2">
            <a:extLst>
              <a:ext uri="{FF2B5EF4-FFF2-40B4-BE49-F238E27FC236}">
                <a16:creationId xmlns:a16="http://schemas.microsoft.com/office/drawing/2014/main" id="{5A8A5B83-63C6-E14B-ABB4-B5E7EE91EF8F}"/>
              </a:ext>
            </a:extLst>
          </p:cNvPr>
          <p:cNvSpPr>
            <a:spLocks noGrp="1"/>
          </p:cNvSpPr>
          <p:nvPr>
            <p:ph idx="1"/>
          </p:nvPr>
        </p:nvSpPr>
        <p:spPr/>
        <p:txBody>
          <a:bodyPr/>
          <a:lstStyle/>
          <a:p>
            <a:r>
              <a:rPr lang="en-US" dirty="0"/>
              <a:t>Indentation</a:t>
            </a:r>
          </a:p>
          <a:p>
            <a:pPr lvl="1"/>
            <a:r>
              <a:rPr lang="en-US" dirty="0"/>
              <a:t>Python uses indentation to define blocks of code instead of curly braces or keywords like "end" in other languages.</a:t>
            </a:r>
          </a:p>
          <a:p>
            <a:pPr lvl="1"/>
            <a:r>
              <a:rPr lang="en-US" dirty="0"/>
              <a:t>Indentation is typically four spaces or a tab.</a:t>
            </a:r>
          </a:p>
          <a:p>
            <a:pPr lvl="1"/>
            <a:r>
              <a:rPr lang="en-US" dirty="0"/>
              <a:t>Correct syntax example:</a:t>
            </a:r>
          </a:p>
          <a:p>
            <a:pPr marL="228600" lvl="1" indent="0">
              <a:buNone/>
            </a:pPr>
            <a:r>
              <a:rPr lang="en-US" b="0" dirty="0">
                <a:solidFill>
                  <a:srgbClr val="AF00DB"/>
                </a:solidFill>
                <a:effectLst/>
                <a:highlight>
                  <a:srgbClr val="FFFF99"/>
                </a:highlight>
                <a:latin typeface="Courier New" panose="02070309020205020404" pitchFamily="49" charset="0"/>
              </a:rPr>
              <a:t>if</a:t>
            </a:r>
            <a:r>
              <a:rPr lang="en-US" b="0" dirty="0">
                <a:solidFill>
                  <a:srgbClr val="000000"/>
                </a:solidFill>
                <a:effectLst/>
                <a:highlight>
                  <a:srgbClr val="FFFF99"/>
                </a:highlight>
                <a:latin typeface="Courier New" panose="02070309020205020404" pitchFamily="49" charset="0"/>
              </a:rPr>
              <a:t> x &gt; </a:t>
            </a:r>
            <a:r>
              <a:rPr lang="en-US" b="0" dirty="0">
                <a:solidFill>
                  <a:srgbClr val="098156"/>
                </a:solidFill>
                <a:effectLst/>
                <a:highlight>
                  <a:srgbClr val="FFFF99"/>
                </a:highlight>
                <a:latin typeface="Courier New" panose="02070309020205020404" pitchFamily="49" charset="0"/>
              </a:rPr>
              <a:t>5</a:t>
            </a:r>
            <a:r>
              <a:rPr lang="en-US" b="0" dirty="0">
                <a:solidFill>
                  <a:srgbClr val="000000"/>
                </a:solidFill>
                <a:effectLst/>
                <a:highlight>
                  <a:srgbClr val="FFFF99"/>
                </a:highlight>
                <a:latin typeface="Courier New" panose="02070309020205020404" pitchFamily="49" charset="0"/>
              </a:rPr>
              <a:t>:</a:t>
            </a:r>
          </a:p>
          <a:p>
            <a:pPr marL="457200" lvl="2" indent="0">
              <a:buNone/>
            </a:pPr>
            <a:r>
              <a:rPr lang="en-US" b="0" dirty="0">
                <a:solidFill>
                  <a:srgbClr val="795E26"/>
                </a:solidFill>
                <a:effectLst/>
                <a:highlight>
                  <a:srgbClr val="FFFF99"/>
                </a:highlight>
                <a:latin typeface="Courier New" panose="02070309020205020404" pitchFamily="49" charset="0"/>
              </a:rPr>
              <a:t>print</a:t>
            </a:r>
            <a:r>
              <a:rPr lang="en-US" b="0" dirty="0">
                <a:solidFill>
                  <a:srgbClr val="000000"/>
                </a:solidFill>
                <a:effectLst/>
                <a:highlight>
                  <a:srgbClr val="FFFF99"/>
                </a:highlight>
                <a:latin typeface="Courier New" panose="02070309020205020404" pitchFamily="49" charset="0"/>
              </a:rPr>
              <a:t>(</a:t>
            </a:r>
            <a:r>
              <a:rPr lang="en-US" b="0" dirty="0">
                <a:solidFill>
                  <a:srgbClr val="A31515"/>
                </a:solidFill>
                <a:effectLst/>
                <a:highlight>
                  <a:srgbClr val="FFFF99"/>
                </a:highlight>
                <a:latin typeface="Courier New" panose="02070309020205020404" pitchFamily="49" charset="0"/>
              </a:rPr>
              <a:t>"x is greater than 5"</a:t>
            </a:r>
            <a:r>
              <a:rPr lang="en-US" b="0" dirty="0">
                <a:solidFill>
                  <a:srgbClr val="000000"/>
                </a:solidFill>
                <a:effectLst/>
                <a:highlight>
                  <a:srgbClr val="FFFF99"/>
                </a:highlight>
                <a:latin typeface="Courier New" panose="02070309020205020404" pitchFamily="49" charset="0"/>
              </a:rPr>
              <a:t>)</a:t>
            </a:r>
          </a:p>
          <a:p>
            <a:pPr marL="228600" lvl="1" indent="0">
              <a:buNone/>
            </a:pPr>
            <a:r>
              <a:rPr lang="en-US" b="0" dirty="0">
                <a:solidFill>
                  <a:srgbClr val="AF00DB"/>
                </a:solidFill>
                <a:effectLst/>
                <a:highlight>
                  <a:srgbClr val="FFFF99"/>
                </a:highlight>
                <a:latin typeface="Courier New" panose="02070309020205020404" pitchFamily="49" charset="0"/>
              </a:rPr>
              <a:t>else</a:t>
            </a:r>
            <a:r>
              <a:rPr lang="en-US" b="0" dirty="0">
                <a:solidFill>
                  <a:srgbClr val="000000"/>
                </a:solidFill>
                <a:effectLst/>
                <a:highlight>
                  <a:srgbClr val="FFFF99"/>
                </a:highlight>
                <a:latin typeface="Courier New" panose="02070309020205020404" pitchFamily="49" charset="0"/>
              </a:rPr>
              <a:t>:</a:t>
            </a:r>
          </a:p>
          <a:p>
            <a:pPr marL="457200" lvl="2" indent="0">
              <a:buNone/>
            </a:pPr>
            <a:r>
              <a:rPr lang="en-US" b="0" dirty="0">
                <a:solidFill>
                  <a:srgbClr val="795E26"/>
                </a:solidFill>
                <a:effectLst/>
                <a:highlight>
                  <a:srgbClr val="FFFF99"/>
                </a:highlight>
                <a:latin typeface="Courier New" panose="02070309020205020404" pitchFamily="49" charset="0"/>
              </a:rPr>
              <a:t>print</a:t>
            </a:r>
            <a:r>
              <a:rPr lang="en-US" b="0" dirty="0">
                <a:solidFill>
                  <a:srgbClr val="000000"/>
                </a:solidFill>
                <a:effectLst/>
                <a:highlight>
                  <a:srgbClr val="FFFF99"/>
                </a:highlight>
                <a:latin typeface="Courier New" panose="02070309020205020404" pitchFamily="49" charset="0"/>
              </a:rPr>
              <a:t>(</a:t>
            </a:r>
            <a:r>
              <a:rPr lang="en-US" b="0" dirty="0">
                <a:solidFill>
                  <a:srgbClr val="A31515"/>
                </a:solidFill>
                <a:effectLst/>
                <a:highlight>
                  <a:srgbClr val="FFFF99"/>
                </a:highlight>
                <a:latin typeface="Courier New" panose="02070309020205020404" pitchFamily="49" charset="0"/>
              </a:rPr>
              <a:t>"x is not greater than 5"</a:t>
            </a:r>
            <a:r>
              <a:rPr lang="en-US" b="0" dirty="0">
                <a:solidFill>
                  <a:srgbClr val="000000"/>
                </a:solidFill>
                <a:effectLst/>
                <a:highlight>
                  <a:srgbClr val="FFFF99"/>
                </a:highlight>
                <a:latin typeface="Courier New" panose="02070309020205020404" pitchFamily="49" charset="0"/>
              </a:rPr>
              <a:t>)</a:t>
            </a:r>
          </a:p>
          <a:p>
            <a:pPr lvl="1"/>
            <a:endParaRPr lang="en-US" dirty="0"/>
          </a:p>
        </p:txBody>
      </p:sp>
      <p:sp>
        <p:nvSpPr>
          <p:cNvPr id="4" name="Slide Number Placeholder 3">
            <a:extLst>
              <a:ext uri="{FF2B5EF4-FFF2-40B4-BE49-F238E27FC236}">
                <a16:creationId xmlns:a16="http://schemas.microsoft.com/office/drawing/2014/main" id="{8F00D2EF-2121-1849-EDAC-816E28E3B282}"/>
              </a:ext>
            </a:extLst>
          </p:cNvPr>
          <p:cNvSpPr>
            <a:spLocks noGrp="1"/>
          </p:cNvSpPr>
          <p:nvPr>
            <p:ph type="sldNum" sz="quarter" idx="12"/>
          </p:nvPr>
        </p:nvSpPr>
        <p:spPr/>
        <p:txBody>
          <a:bodyPr/>
          <a:lstStyle/>
          <a:p>
            <a:fld id="{02456A73-CB17-B748-BD2A-A20F5DD59EC7}" type="slidenum">
              <a:rPr lang="en-US" smtClean="0"/>
              <a:pPr/>
              <a:t>11</a:t>
            </a:fld>
            <a:endParaRPr lang="en-US" dirty="0"/>
          </a:p>
        </p:txBody>
      </p:sp>
      <p:pic>
        <p:nvPicPr>
          <p:cNvPr id="2050" name="Picture 2" descr="Silicon Valley meme spaces instead of tabs on Bingeclock">
            <a:extLst>
              <a:ext uri="{FF2B5EF4-FFF2-40B4-BE49-F238E27FC236}">
                <a16:creationId xmlns:a16="http://schemas.microsoft.com/office/drawing/2014/main" id="{CE89F577-B740-271C-FD5A-54BCCD769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945814"/>
            <a:ext cx="4240467" cy="3180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206DF2-E945-3139-B9EF-2B82ED0FDB88}"/>
              </a:ext>
            </a:extLst>
          </p:cNvPr>
          <p:cNvSpPr txBox="1"/>
          <p:nvPr/>
        </p:nvSpPr>
        <p:spPr>
          <a:xfrm>
            <a:off x="960699" y="5717894"/>
            <a:ext cx="3958542" cy="369332"/>
          </a:xfrm>
          <a:prstGeom prst="rect">
            <a:avLst/>
          </a:prstGeom>
          <a:noFill/>
        </p:spPr>
        <p:txBody>
          <a:bodyPr wrap="square" rtlCol="0">
            <a:spAutoFit/>
          </a:bodyPr>
          <a:lstStyle/>
          <a:p>
            <a:pPr algn="ctr"/>
            <a:r>
              <a:rPr lang="en-US" dirty="0"/>
              <a:t>JUST BE CONSISENT!!!</a:t>
            </a:r>
          </a:p>
        </p:txBody>
      </p:sp>
    </p:spTree>
    <p:extLst>
      <p:ext uri="{BB962C8B-B14F-4D97-AF65-F5344CB8AC3E}">
        <p14:creationId xmlns:p14="http://schemas.microsoft.com/office/powerpoint/2010/main" val="3677830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6C7381-3C12-27B9-4D19-9664D4092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4312"/>
          <a:stretch/>
        </p:blipFill>
        <p:spPr bwMode="auto">
          <a:xfrm>
            <a:off x="20" y="10"/>
            <a:ext cx="12191980" cy="6857990"/>
          </a:xfrm>
          <a:prstGeom prst="rect">
            <a:avLst/>
          </a:prstGeom>
          <a:solidFill>
            <a:srgbClr val="FFFFFF"/>
          </a:solidFill>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12</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5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9158287" y="152400"/>
            <a:ext cx="2837769" cy="369332"/>
          </a:xfrm>
          <a:prstGeom prst="rect">
            <a:avLst/>
          </a:prstGeom>
          <a:solidFill>
            <a:schemeClr val="accent6">
              <a:lumMod val="75000"/>
            </a:schemeClr>
          </a:solidFill>
        </p:spPr>
        <p:txBody>
          <a:bodyPr wrap="square" rtlCol="0">
            <a:spAutoFit/>
          </a:bodyPr>
          <a:lstStyle/>
          <a:p>
            <a:r>
              <a:rPr lang="en-US" dirty="0">
                <a:solidFill>
                  <a:schemeClr val="bg1"/>
                </a:solidFill>
              </a:rPr>
              <a:t>Open: </a:t>
            </a:r>
            <a:r>
              <a:rPr lang="en-US" dirty="0">
                <a:solidFill>
                  <a:schemeClr val="bg1"/>
                </a:solidFill>
                <a:hlinkClick r:id="rId3">
                  <a:extLst>
                    <a:ext uri="{A12FA001-AC4F-418D-AE19-62706E023703}">
                      <ahyp:hlinkClr xmlns:ahyp="http://schemas.microsoft.com/office/drawing/2018/hyperlinkcolor" val="tx"/>
                    </a:ext>
                  </a:extLst>
                </a:hlinkClick>
              </a:rPr>
              <a:t>Day 3.1 Review</a:t>
            </a:r>
            <a:endParaRPr lang="en-US" dirty="0">
              <a:solidFill>
                <a:schemeClr val="bg1"/>
              </a:solidFill>
            </a:endParaRPr>
          </a:p>
        </p:txBody>
      </p:sp>
    </p:spTree>
    <p:extLst>
      <p:ext uri="{BB962C8B-B14F-4D97-AF65-F5344CB8AC3E}">
        <p14:creationId xmlns:p14="http://schemas.microsoft.com/office/powerpoint/2010/main" val="27567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ED53B-F1AB-7854-87E7-91433C4A04F9}"/>
              </a:ext>
            </a:extLst>
          </p:cNvPr>
          <p:cNvSpPr>
            <a:spLocks noGrp="1"/>
          </p:cNvSpPr>
          <p:nvPr>
            <p:ph type="title"/>
          </p:nvPr>
        </p:nvSpPr>
        <p:spPr/>
        <p:txBody>
          <a:bodyPr/>
          <a:lstStyle/>
          <a:p>
            <a:r>
              <a:rPr lang="en-US" dirty="0"/>
              <a:t>Lists</a:t>
            </a:r>
          </a:p>
        </p:txBody>
      </p:sp>
      <p:sp>
        <p:nvSpPr>
          <p:cNvPr id="3" name="Content Placeholder 2">
            <a:extLst>
              <a:ext uri="{FF2B5EF4-FFF2-40B4-BE49-F238E27FC236}">
                <a16:creationId xmlns:a16="http://schemas.microsoft.com/office/drawing/2014/main" id="{6F34B0FB-FC13-E929-BF0F-B247A6EFC041}"/>
              </a:ext>
            </a:extLst>
          </p:cNvPr>
          <p:cNvSpPr>
            <a:spLocks noGrp="1"/>
          </p:cNvSpPr>
          <p:nvPr>
            <p:ph idx="1"/>
          </p:nvPr>
        </p:nvSpPr>
        <p:spPr/>
        <p:txBody>
          <a:bodyPr>
            <a:normAutofit fontScale="62500" lnSpcReduction="20000"/>
          </a:bodyPr>
          <a:lstStyle/>
          <a:p>
            <a:r>
              <a:rPr lang="en-US" dirty="0"/>
              <a:t>Lists: ordered collections of items enclosed in square brackets </a:t>
            </a:r>
            <a:r>
              <a:rPr lang="en-US" dirty="0">
                <a:latin typeface="Courier New" panose="02070309020205020404" pitchFamily="49" charset="0"/>
                <a:cs typeface="Courier New" panose="02070309020205020404" pitchFamily="49" charset="0"/>
              </a:rPr>
              <a:t>[]</a:t>
            </a:r>
          </a:p>
          <a:p>
            <a:pPr lvl="1"/>
            <a:r>
              <a:rPr lang="en-US" dirty="0"/>
              <a:t>Examples of creating and accessing lists:</a:t>
            </a:r>
          </a:p>
          <a:p>
            <a:pPr lvl="1"/>
            <a:r>
              <a:rPr lang="en-US" dirty="0" err="1">
                <a:latin typeface="Courier New" panose="02070309020205020404" pitchFamily="49" charset="0"/>
                <a:cs typeface="Courier New" panose="02070309020205020404" pitchFamily="49" charset="0"/>
              </a:rPr>
              <a:t>my_list</a:t>
            </a:r>
            <a:r>
              <a:rPr lang="en-US" dirty="0">
                <a:latin typeface="Courier New" panose="02070309020205020404" pitchFamily="49" charset="0"/>
                <a:cs typeface="Courier New" panose="02070309020205020404" pitchFamily="49" charset="0"/>
              </a:rPr>
              <a:t> = [1, 2, 3, 4, 5]</a:t>
            </a:r>
          </a:p>
          <a:p>
            <a:pPr lvl="1"/>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my_list</a:t>
            </a:r>
            <a:r>
              <a:rPr lang="en-US" dirty="0">
                <a:latin typeface="Courier New" panose="02070309020205020404" pitchFamily="49" charset="0"/>
                <a:cs typeface="Courier New" panose="02070309020205020404" pitchFamily="49" charset="0"/>
              </a:rPr>
              <a:t>[0]) # Output: 1</a:t>
            </a:r>
          </a:p>
          <a:p>
            <a:r>
              <a:rPr lang="en-US" dirty="0"/>
              <a:t>Methods</a:t>
            </a:r>
          </a:p>
          <a:p>
            <a:pPr lvl="1"/>
            <a:r>
              <a:rPr lang="en-US" dirty="0"/>
              <a:t>append() Adds an item to the end of the list.</a:t>
            </a:r>
          </a:p>
          <a:p>
            <a:pPr lvl="2"/>
            <a:r>
              <a:rPr lang="en-US" dirty="0"/>
              <a:t>Syntax: </a:t>
            </a:r>
            <a:r>
              <a:rPr lang="en-US" dirty="0" err="1"/>
              <a:t>list_name.append</a:t>
            </a:r>
            <a:r>
              <a:rPr lang="en-US" dirty="0"/>
              <a:t>(item)</a:t>
            </a:r>
          </a:p>
          <a:p>
            <a:pPr lvl="2"/>
            <a:r>
              <a:rPr lang="en-US" dirty="0">
                <a:latin typeface="Courier New" panose="02070309020205020404" pitchFamily="49" charset="0"/>
                <a:cs typeface="Courier New" panose="02070309020205020404" pitchFamily="49" charset="0"/>
              </a:rPr>
              <a:t>Example: </a:t>
            </a:r>
            <a:r>
              <a:rPr lang="en-US" dirty="0" err="1">
                <a:latin typeface="Courier New" panose="02070309020205020404" pitchFamily="49" charset="0"/>
                <a:cs typeface="Courier New" panose="02070309020205020404" pitchFamily="49" charset="0"/>
              </a:rPr>
              <a:t>my_list</a:t>
            </a:r>
            <a:r>
              <a:rPr lang="en-US" dirty="0">
                <a:latin typeface="Courier New" panose="02070309020205020404" pitchFamily="49" charset="0"/>
                <a:cs typeface="Courier New" panose="02070309020205020404" pitchFamily="49" charset="0"/>
              </a:rPr>
              <a:t> = [1, 2, 3]</a:t>
            </a:r>
          </a:p>
          <a:p>
            <a:pPr marL="685800" lvl="3" indent="0">
              <a:buNone/>
            </a:pPr>
            <a:r>
              <a:rPr lang="en-US" dirty="0" err="1">
                <a:latin typeface="Courier New" panose="02070309020205020404" pitchFamily="49" charset="0"/>
                <a:cs typeface="Courier New" panose="02070309020205020404" pitchFamily="49" charset="0"/>
              </a:rPr>
              <a:t>my_list.append</a:t>
            </a:r>
            <a:r>
              <a:rPr lang="en-US" dirty="0">
                <a:latin typeface="Courier New" panose="02070309020205020404" pitchFamily="49" charset="0"/>
                <a:cs typeface="Courier New" panose="02070309020205020404" pitchFamily="49" charset="0"/>
              </a:rPr>
              <a:t>(4) # [1, 2, 3, 4]</a:t>
            </a:r>
          </a:p>
          <a:p>
            <a:pPr lvl="1"/>
            <a:r>
              <a:rPr lang="en-US" dirty="0"/>
              <a:t>remove() removes the first occurrence of a specified item from the list.</a:t>
            </a:r>
          </a:p>
          <a:p>
            <a:pPr lvl="2"/>
            <a:r>
              <a:rPr lang="en-US" dirty="0"/>
              <a:t>Syntax: </a:t>
            </a:r>
            <a:r>
              <a:rPr lang="en-US" dirty="0" err="1"/>
              <a:t>list_name.remove</a:t>
            </a:r>
            <a:r>
              <a:rPr lang="en-US" dirty="0"/>
              <a:t>(item)</a:t>
            </a:r>
          </a:p>
          <a:p>
            <a:pPr lvl="2"/>
            <a:r>
              <a:rPr lang="en-US" dirty="0">
                <a:latin typeface="Courier New" panose="02070309020205020404" pitchFamily="49" charset="0"/>
                <a:cs typeface="Courier New" panose="02070309020205020404" pitchFamily="49" charset="0"/>
              </a:rPr>
              <a:t>Example: </a:t>
            </a:r>
            <a:r>
              <a:rPr lang="en-US" dirty="0" err="1">
                <a:latin typeface="Courier New" panose="02070309020205020404" pitchFamily="49" charset="0"/>
                <a:cs typeface="Courier New" panose="02070309020205020404" pitchFamily="49" charset="0"/>
              </a:rPr>
              <a:t>my_list</a:t>
            </a:r>
            <a:r>
              <a:rPr lang="en-US" dirty="0">
                <a:latin typeface="Courier New" panose="02070309020205020404" pitchFamily="49" charset="0"/>
                <a:cs typeface="Courier New" panose="02070309020205020404" pitchFamily="49" charset="0"/>
              </a:rPr>
              <a:t> = [1, 2, 3, 4, 3]</a:t>
            </a:r>
          </a:p>
          <a:p>
            <a:pPr marL="685800" lvl="3" indent="0">
              <a:buNone/>
            </a:pPr>
            <a:r>
              <a:rPr lang="en-US" dirty="0" err="1">
                <a:latin typeface="Courier New" panose="02070309020205020404" pitchFamily="49" charset="0"/>
                <a:cs typeface="Courier New" panose="02070309020205020404" pitchFamily="49" charset="0"/>
              </a:rPr>
              <a:t>my_list.remove</a:t>
            </a:r>
            <a:r>
              <a:rPr lang="en-US" dirty="0">
                <a:latin typeface="Courier New" panose="02070309020205020404" pitchFamily="49" charset="0"/>
                <a:cs typeface="Courier New" panose="02070309020205020404" pitchFamily="49" charset="0"/>
              </a:rPr>
              <a:t>(3) # [1, 2, 4, 3]</a:t>
            </a:r>
          </a:p>
          <a:p>
            <a:pPr lvl="1"/>
            <a:r>
              <a:rPr lang="en-US" dirty="0" err="1"/>
              <a:t>len</a:t>
            </a:r>
            <a:r>
              <a:rPr lang="en-US" dirty="0"/>
              <a:t>() Returns the number of items in the list.</a:t>
            </a:r>
          </a:p>
          <a:p>
            <a:pPr lvl="2"/>
            <a:r>
              <a:rPr lang="en-US" dirty="0"/>
              <a:t>Syntax: </a:t>
            </a:r>
            <a:r>
              <a:rPr lang="en-US" dirty="0" err="1"/>
              <a:t>len</a:t>
            </a:r>
            <a:r>
              <a:rPr lang="en-US" dirty="0"/>
              <a:t>(</a:t>
            </a:r>
            <a:r>
              <a:rPr lang="en-US" dirty="0" err="1"/>
              <a:t>list_name</a:t>
            </a:r>
            <a:r>
              <a:rPr lang="en-US" dirty="0"/>
              <a:t>)</a:t>
            </a:r>
          </a:p>
          <a:p>
            <a:pPr lvl="2"/>
            <a:r>
              <a:rPr lang="en-US" dirty="0">
                <a:latin typeface="Courier New" panose="02070309020205020404" pitchFamily="49" charset="0"/>
                <a:cs typeface="Courier New" panose="02070309020205020404" pitchFamily="49" charset="0"/>
              </a:rPr>
              <a:t>Example: </a:t>
            </a:r>
            <a:r>
              <a:rPr lang="en-US" dirty="0" err="1">
                <a:latin typeface="Courier New" panose="02070309020205020404" pitchFamily="49" charset="0"/>
                <a:cs typeface="Courier New" panose="02070309020205020404" pitchFamily="49" charset="0"/>
              </a:rPr>
              <a:t>my_list</a:t>
            </a:r>
            <a:r>
              <a:rPr lang="en-US" dirty="0">
                <a:latin typeface="Courier New" panose="02070309020205020404" pitchFamily="49" charset="0"/>
                <a:cs typeface="Courier New" panose="02070309020205020404" pitchFamily="49" charset="0"/>
              </a:rPr>
              <a:t> = [1, 2, 3, 4, 5]</a:t>
            </a:r>
          </a:p>
          <a:p>
            <a:pPr marL="457200" lvl="2" indent="0">
              <a:buNone/>
            </a:pPr>
            <a:r>
              <a:rPr lang="en-US" dirty="0">
                <a:latin typeface="Courier New" panose="02070309020205020404" pitchFamily="49" charset="0"/>
                <a:cs typeface="Courier New" panose="02070309020205020404" pitchFamily="49" charset="0"/>
              </a:rPr>
              <a:t>	length =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my_list</a:t>
            </a:r>
            <a:r>
              <a:rPr lang="en-US" dirty="0">
                <a:latin typeface="Courier New" panose="02070309020205020404" pitchFamily="49" charset="0"/>
                <a:cs typeface="Courier New" panose="02070309020205020404" pitchFamily="49" charset="0"/>
              </a:rPr>
              <a:t>) # 5</a:t>
            </a:r>
          </a:p>
        </p:txBody>
      </p:sp>
      <p:sp>
        <p:nvSpPr>
          <p:cNvPr id="4" name="Slide Number Placeholder 3">
            <a:extLst>
              <a:ext uri="{FF2B5EF4-FFF2-40B4-BE49-F238E27FC236}">
                <a16:creationId xmlns:a16="http://schemas.microsoft.com/office/drawing/2014/main" id="{ED8D8DA9-7B2C-77BC-5BEE-AEA7D4DC2BB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13</a:t>
            </a:fld>
            <a:endParaRPr lang="en-US" dirty="0">
              <a:solidFill>
                <a:srgbClr val="FFFFFF"/>
              </a:solidFill>
              <a:latin typeface="Franklin Gothic Book"/>
            </a:endParaRPr>
          </a:p>
        </p:txBody>
      </p:sp>
      <p:graphicFrame>
        <p:nvGraphicFramePr>
          <p:cNvPr id="6" name="Table 5">
            <a:extLst>
              <a:ext uri="{FF2B5EF4-FFF2-40B4-BE49-F238E27FC236}">
                <a16:creationId xmlns:a16="http://schemas.microsoft.com/office/drawing/2014/main" id="{AA7AEAF1-EFDA-CF97-C520-464A3F454C31}"/>
              </a:ext>
            </a:extLst>
          </p:cNvPr>
          <p:cNvGraphicFramePr>
            <a:graphicFrameLocks noGrp="1"/>
          </p:cNvGraphicFramePr>
          <p:nvPr>
            <p:extLst>
              <p:ext uri="{D42A27DB-BD31-4B8C-83A1-F6EECF244321}">
                <p14:modId xmlns:p14="http://schemas.microsoft.com/office/powerpoint/2010/main" val="1429482668"/>
              </p:ext>
            </p:extLst>
          </p:nvPr>
        </p:nvGraphicFramePr>
        <p:xfrm>
          <a:off x="2325512" y="6055948"/>
          <a:ext cx="8128000" cy="370840"/>
        </p:xfrm>
        <a:graphic>
          <a:graphicData uri="http://schemas.openxmlformats.org/drawingml/2006/table">
            <a:tbl>
              <a:tblPr firstRow="1" bandRow="1">
                <a:tableStyleId>{F5AB1C69-6EDB-4FF4-983F-18BD219EF322}</a:tableStyleId>
              </a:tblPr>
              <a:tblGrid>
                <a:gridCol w="1625600">
                  <a:extLst>
                    <a:ext uri="{9D8B030D-6E8A-4147-A177-3AD203B41FA5}">
                      <a16:colId xmlns:a16="http://schemas.microsoft.com/office/drawing/2014/main" val="539624587"/>
                    </a:ext>
                  </a:extLst>
                </a:gridCol>
                <a:gridCol w="1625600">
                  <a:extLst>
                    <a:ext uri="{9D8B030D-6E8A-4147-A177-3AD203B41FA5}">
                      <a16:colId xmlns:a16="http://schemas.microsoft.com/office/drawing/2014/main" val="489897584"/>
                    </a:ext>
                  </a:extLst>
                </a:gridCol>
                <a:gridCol w="1625600">
                  <a:extLst>
                    <a:ext uri="{9D8B030D-6E8A-4147-A177-3AD203B41FA5}">
                      <a16:colId xmlns:a16="http://schemas.microsoft.com/office/drawing/2014/main" val="2199486064"/>
                    </a:ext>
                  </a:extLst>
                </a:gridCol>
                <a:gridCol w="1625600">
                  <a:extLst>
                    <a:ext uri="{9D8B030D-6E8A-4147-A177-3AD203B41FA5}">
                      <a16:colId xmlns:a16="http://schemas.microsoft.com/office/drawing/2014/main" val="3873135093"/>
                    </a:ext>
                  </a:extLst>
                </a:gridCol>
                <a:gridCol w="1625600">
                  <a:extLst>
                    <a:ext uri="{9D8B030D-6E8A-4147-A177-3AD203B41FA5}">
                      <a16:colId xmlns:a16="http://schemas.microsoft.com/office/drawing/2014/main" val="3222597214"/>
                    </a:ext>
                  </a:extLst>
                </a:gridCol>
              </a:tblGrid>
              <a:tr h="370840">
                <a:tc>
                  <a:txBody>
                    <a:bodyPr/>
                    <a:lstStyle/>
                    <a:p>
                      <a:r>
                        <a:rPr lang="en-US" dirty="0"/>
                        <a:t>Item 1</a:t>
                      </a:r>
                    </a:p>
                  </a:txBody>
                  <a:tcPr/>
                </a:tc>
                <a:tc>
                  <a:txBody>
                    <a:bodyPr/>
                    <a:lstStyle/>
                    <a:p>
                      <a:r>
                        <a:rPr lang="en-US" dirty="0"/>
                        <a:t>Item 2</a:t>
                      </a:r>
                    </a:p>
                  </a:txBody>
                  <a:tcPr/>
                </a:tc>
                <a:tc>
                  <a:txBody>
                    <a:bodyPr/>
                    <a:lstStyle/>
                    <a:p>
                      <a:r>
                        <a:rPr lang="en-US" dirty="0"/>
                        <a:t>Item 3</a:t>
                      </a:r>
                    </a:p>
                  </a:txBody>
                  <a:tcPr/>
                </a:tc>
                <a:tc>
                  <a:txBody>
                    <a:bodyPr/>
                    <a:lstStyle/>
                    <a:p>
                      <a:r>
                        <a:rPr lang="en-US" dirty="0"/>
                        <a:t>…</a:t>
                      </a:r>
                    </a:p>
                  </a:txBody>
                  <a:tcPr/>
                </a:tc>
                <a:tc>
                  <a:txBody>
                    <a:bodyPr/>
                    <a:lstStyle/>
                    <a:p>
                      <a:r>
                        <a:rPr lang="en-US" dirty="0"/>
                        <a:t>Item N</a:t>
                      </a:r>
                    </a:p>
                  </a:txBody>
                  <a:tcPr/>
                </a:tc>
                <a:extLst>
                  <a:ext uri="{0D108BD9-81ED-4DB2-BD59-A6C34878D82A}">
                    <a16:rowId xmlns:a16="http://schemas.microsoft.com/office/drawing/2014/main" val="593135417"/>
                  </a:ext>
                </a:extLst>
              </a:tr>
            </a:tbl>
          </a:graphicData>
        </a:graphic>
      </p:graphicFrame>
      <p:sp>
        <p:nvSpPr>
          <p:cNvPr id="7" name="TextBox 6">
            <a:extLst>
              <a:ext uri="{FF2B5EF4-FFF2-40B4-BE49-F238E27FC236}">
                <a16:creationId xmlns:a16="http://schemas.microsoft.com/office/drawing/2014/main" id="{97FBFBD5-6466-88F9-26D5-49700E0900D6}"/>
              </a:ext>
            </a:extLst>
          </p:cNvPr>
          <p:cNvSpPr txBox="1"/>
          <p:nvPr/>
        </p:nvSpPr>
        <p:spPr>
          <a:xfrm>
            <a:off x="664633" y="6055948"/>
            <a:ext cx="1660879" cy="369332"/>
          </a:xfrm>
          <a:prstGeom prst="rect">
            <a:avLst/>
          </a:prstGeom>
          <a:noFill/>
        </p:spPr>
        <p:txBody>
          <a:bodyPr wrap="square" rtlCol="0">
            <a:spAutoFit/>
          </a:bodyPr>
          <a:lstStyle/>
          <a:p>
            <a:pPr algn="ctr"/>
            <a:r>
              <a:rPr lang="en-US" dirty="0" err="1">
                <a:latin typeface="Courier New" panose="02070309020205020404" pitchFamily="49" charset="0"/>
                <a:cs typeface="Courier New" panose="02070309020205020404" pitchFamily="49" charset="0"/>
              </a:rPr>
              <a:t>ex_list</a:t>
            </a:r>
            <a:r>
              <a:rPr lang="en-US"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4225387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7C01D-D089-9CAC-363D-6E54BB8F60D0}"/>
              </a:ext>
            </a:extLst>
          </p:cNvPr>
          <p:cNvSpPr>
            <a:spLocks noGrp="1"/>
          </p:cNvSpPr>
          <p:nvPr>
            <p:ph type="title"/>
          </p:nvPr>
        </p:nvSpPr>
        <p:spPr/>
        <p:txBody>
          <a:bodyPr/>
          <a:lstStyle/>
          <a:p>
            <a:r>
              <a:rPr lang="en-US" dirty="0"/>
              <a:t>Dictionaries </a:t>
            </a:r>
          </a:p>
        </p:txBody>
      </p:sp>
      <p:sp>
        <p:nvSpPr>
          <p:cNvPr id="3" name="Content Placeholder 2">
            <a:extLst>
              <a:ext uri="{FF2B5EF4-FFF2-40B4-BE49-F238E27FC236}">
                <a16:creationId xmlns:a16="http://schemas.microsoft.com/office/drawing/2014/main" id="{4303D46F-1D74-0E44-9141-0334C02AD77A}"/>
              </a:ext>
            </a:extLst>
          </p:cNvPr>
          <p:cNvSpPr>
            <a:spLocks noGrp="1"/>
          </p:cNvSpPr>
          <p:nvPr>
            <p:ph idx="1"/>
          </p:nvPr>
        </p:nvSpPr>
        <p:spPr>
          <a:xfrm>
            <a:off x="664633" y="1981201"/>
            <a:ext cx="10666982" cy="4144963"/>
          </a:xfrm>
        </p:spPr>
        <p:txBody>
          <a:bodyPr>
            <a:normAutofit fontScale="85000" lnSpcReduction="20000"/>
          </a:bodyPr>
          <a:lstStyle/>
          <a:p>
            <a:r>
              <a:rPr lang="en-US" dirty="0"/>
              <a:t>Dictionaries : unordered collections of </a:t>
            </a:r>
            <a:r>
              <a:rPr lang="en-US" b="1" u="sng" dirty="0"/>
              <a:t>key-value pairs </a:t>
            </a:r>
            <a:r>
              <a:rPr lang="en-US" dirty="0"/>
              <a:t>enclosed in curly braces </a:t>
            </a:r>
            <a:r>
              <a:rPr lang="en-US" dirty="0">
                <a:latin typeface="Courier New" panose="02070309020205020404" pitchFamily="49" charset="0"/>
                <a:cs typeface="Courier New" panose="02070309020205020404" pitchFamily="49" charset="0"/>
              </a:rPr>
              <a:t>{}</a:t>
            </a:r>
          </a:p>
          <a:p>
            <a:pPr lvl="1"/>
            <a:r>
              <a:rPr lang="en-US" dirty="0"/>
              <a:t>Example:</a:t>
            </a:r>
          </a:p>
          <a:p>
            <a:pPr marL="457200" lvl="2" indent="0">
              <a:buNone/>
            </a:pPr>
            <a:r>
              <a:rPr lang="en-US" dirty="0" err="1">
                <a:highlight>
                  <a:srgbClr val="FFFF99"/>
                </a:highlight>
                <a:latin typeface="Courier New" panose="02070309020205020404" pitchFamily="49" charset="0"/>
                <a:cs typeface="Courier New" panose="02070309020205020404" pitchFamily="49" charset="0"/>
              </a:rPr>
              <a:t>my_dict</a:t>
            </a:r>
            <a:r>
              <a:rPr lang="en-US" dirty="0">
                <a:highlight>
                  <a:srgbClr val="FFFF99"/>
                </a:highlight>
                <a:latin typeface="Courier New" panose="02070309020205020404" pitchFamily="49" charset="0"/>
                <a:cs typeface="Courier New" panose="02070309020205020404" pitchFamily="49" charset="0"/>
              </a:rPr>
              <a:t> = {"name": "John", "age": 30, "city": "New York"}</a:t>
            </a:r>
          </a:p>
          <a:p>
            <a:pPr marL="457200" lvl="2" indent="0">
              <a:buNone/>
            </a:pPr>
            <a:r>
              <a:rPr lang="en-US" dirty="0">
                <a:highlight>
                  <a:srgbClr val="FFFF99"/>
                </a:highlight>
                <a:latin typeface="Courier New" panose="02070309020205020404" pitchFamily="49" charset="0"/>
                <a:cs typeface="Courier New" panose="02070309020205020404" pitchFamily="49" charset="0"/>
              </a:rPr>
              <a:t>print</a:t>
            </a:r>
            <a:r>
              <a:rPr lang="en-US" b="1" dirty="0">
                <a:highlight>
                  <a:srgbClr val="FFFF99"/>
                </a:highlight>
                <a:latin typeface="Courier New" panose="02070309020205020404" pitchFamily="49" charset="0"/>
                <a:cs typeface="Courier New" panose="02070309020205020404" pitchFamily="49" charset="0"/>
              </a:rPr>
              <a:t>(</a:t>
            </a:r>
            <a:r>
              <a:rPr lang="en-US" b="1" dirty="0" err="1">
                <a:highlight>
                  <a:srgbClr val="FFFF99"/>
                </a:highlight>
                <a:latin typeface="Courier New" panose="02070309020205020404" pitchFamily="49" charset="0"/>
                <a:cs typeface="Courier New" panose="02070309020205020404" pitchFamily="49" charset="0"/>
              </a:rPr>
              <a:t>my_dict</a:t>
            </a:r>
            <a:r>
              <a:rPr lang="en-US" b="1" dirty="0">
                <a:highlight>
                  <a:srgbClr val="FFFF99"/>
                </a:highlight>
                <a:latin typeface="Courier New" panose="02070309020205020404" pitchFamily="49" charset="0"/>
                <a:cs typeface="Courier New" panose="02070309020205020404" pitchFamily="49" charset="0"/>
              </a:rPr>
              <a:t>["name"]) </a:t>
            </a:r>
            <a:r>
              <a:rPr lang="en-US" dirty="0">
                <a:highlight>
                  <a:srgbClr val="FFFF99"/>
                </a:highlight>
                <a:latin typeface="Courier New" panose="02070309020205020404" pitchFamily="49" charset="0"/>
                <a:cs typeface="Courier New" panose="02070309020205020404" pitchFamily="49" charset="0"/>
              </a:rPr>
              <a:t># Output: John</a:t>
            </a:r>
          </a:p>
          <a:p>
            <a:r>
              <a:rPr lang="en-US" dirty="0"/>
              <a:t>Dictionary methods like keys(), values(), and items()</a:t>
            </a:r>
          </a:p>
          <a:p>
            <a:pPr lvl="1"/>
            <a:r>
              <a:rPr lang="en-US" dirty="0"/>
              <a:t>keys() Returns the keys of the dictionary.</a:t>
            </a:r>
          </a:p>
          <a:p>
            <a:pPr lvl="2"/>
            <a:r>
              <a:rPr lang="en-US" dirty="0">
                <a:latin typeface="Courier New" panose="02070309020205020404" pitchFamily="49" charset="0"/>
                <a:cs typeface="Courier New" panose="02070309020205020404" pitchFamily="49" charset="0"/>
              </a:rPr>
              <a:t>Example: </a:t>
            </a:r>
            <a:r>
              <a:rPr lang="en-US" dirty="0" err="1">
                <a:latin typeface="Courier New" panose="02070309020205020404" pitchFamily="49" charset="0"/>
                <a:cs typeface="Courier New" panose="02070309020205020404" pitchFamily="49" charset="0"/>
              </a:rPr>
              <a:t>my_dict</a:t>
            </a:r>
            <a:r>
              <a:rPr lang="en-US" dirty="0">
                <a:latin typeface="Courier New" panose="02070309020205020404" pitchFamily="49" charset="0"/>
                <a:cs typeface="Courier New" panose="02070309020205020404" pitchFamily="49" charset="0"/>
              </a:rPr>
              <a:t> = {"name": "John", "age": 30, "city": "New York"}</a:t>
            </a:r>
          </a:p>
          <a:p>
            <a:pPr lvl="2"/>
            <a:r>
              <a:rPr lang="en-US" dirty="0">
                <a:latin typeface="Courier New" panose="02070309020205020404" pitchFamily="49" charset="0"/>
                <a:cs typeface="Courier New" panose="02070309020205020404" pitchFamily="49" charset="0"/>
              </a:rPr>
              <a:t>keys = </a:t>
            </a:r>
            <a:r>
              <a:rPr lang="en-US" dirty="0" err="1">
                <a:latin typeface="Courier New" panose="02070309020205020404" pitchFamily="49" charset="0"/>
                <a:cs typeface="Courier New" panose="02070309020205020404" pitchFamily="49" charset="0"/>
              </a:rPr>
              <a:t>my_dict.keys</a:t>
            </a:r>
            <a:r>
              <a:rPr lang="en-US" dirty="0">
                <a:latin typeface="Courier New" panose="02070309020205020404" pitchFamily="49" charset="0"/>
                <a:cs typeface="Courier New" panose="02070309020205020404" pitchFamily="49" charset="0"/>
              </a:rPr>
              <a:t>() # ["name", "age", "city"]</a:t>
            </a:r>
          </a:p>
          <a:p>
            <a:pPr lvl="1"/>
            <a:r>
              <a:rPr lang="en-US" dirty="0"/>
              <a:t>items() Returns the key-value pairs of the dictionary as tuples.</a:t>
            </a:r>
          </a:p>
          <a:p>
            <a:pPr lvl="2"/>
            <a:r>
              <a:rPr lang="en-US" dirty="0">
                <a:latin typeface="Courier New" panose="02070309020205020404" pitchFamily="49" charset="0"/>
                <a:cs typeface="Courier New" panose="02070309020205020404" pitchFamily="49" charset="0"/>
              </a:rPr>
              <a:t>Example: </a:t>
            </a:r>
            <a:r>
              <a:rPr lang="en-US" dirty="0" err="1">
                <a:latin typeface="Courier New" panose="02070309020205020404" pitchFamily="49" charset="0"/>
                <a:cs typeface="Courier New" panose="02070309020205020404" pitchFamily="49" charset="0"/>
              </a:rPr>
              <a:t>my_dict</a:t>
            </a:r>
            <a:r>
              <a:rPr lang="en-US" dirty="0">
                <a:latin typeface="Courier New" panose="02070309020205020404" pitchFamily="49" charset="0"/>
                <a:cs typeface="Courier New" panose="02070309020205020404" pitchFamily="49" charset="0"/>
              </a:rPr>
              <a:t> = {"name": "John", "age": 30, "city": "New York"}</a:t>
            </a:r>
          </a:p>
          <a:p>
            <a:pPr lvl="2"/>
            <a:r>
              <a:rPr lang="en-US" dirty="0">
                <a:latin typeface="Courier New" panose="02070309020205020404" pitchFamily="49" charset="0"/>
                <a:cs typeface="Courier New" panose="02070309020205020404" pitchFamily="49" charset="0"/>
              </a:rPr>
              <a:t>items = </a:t>
            </a:r>
            <a:r>
              <a:rPr lang="en-US" dirty="0" err="1">
                <a:latin typeface="Courier New" panose="02070309020205020404" pitchFamily="49" charset="0"/>
                <a:cs typeface="Courier New" panose="02070309020205020404" pitchFamily="49" charset="0"/>
              </a:rPr>
              <a:t>my_dict.items</a:t>
            </a:r>
            <a:r>
              <a:rPr lang="en-US" dirty="0">
                <a:latin typeface="Courier New" panose="02070309020205020404" pitchFamily="49" charset="0"/>
                <a:cs typeface="Courier New" panose="02070309020205020404" pitchFamily="49" charset="0"/>
              </a:rPr>
              <a:t>() # [("name", "John"), ("age", 30), ("city", "New York")]</a:t>
            </a:r>
          </a:p>
          <a:p>
            <a:pPr lvl="1"/>
            <a:r>
              <a:rPr lang="en-US" dirty="0"/>
              <a:t>values() Returns the values of the dictionary.</a:t>
            </a:r>
          </a:p>
          <a:p>
            <a:pPr lvl="2"/>
            <a:r>
              <a:rPr lang="en-US" dirty="0">
                <a:latin typeface="Courier New" panose="02070309020205020404" pitchFamily="49" charset="0"/>
                <a:cs typeface="Courier New" panose="02070309020205020404" pitchFamily="49" charset="0"/>
              </a:rPr>
              <a:t>Example: </a:t>
            </a:r>
            <a:r>
              <a:rPr lang="en-US" dirty="0" err="1">
                <a:latin typeface="Courier New" panose="02070309020205020404" pitchFamily="49" charset="0"/>
                <a:cs typeface="Courier New" panose="02070309020205020404" pitchFamily="49" charset="0"/>
              </a:rPr>
              <a:t>my_dict</a:t>
            </a:r>
            <a:r>
              <a:rPr lang="en-US" dirty="0">
                <a:latin typeface="Courier New" panose="02070309020205020404" pitchFamily="49" charset="0"/>
                <a:cs typeface="Courier New" panose="02070309020205020404" pitchFamily="49" charset="0"/>
              </a:rPr>
              <a:t> = {"name": "John", "age": 30, "city": "New York"}</a:t>
            </a:r>
          </a:p>
          <a:p>
            <a:pPr lvl="2"/>
            <a:r>
              <a:rPr lang="en-US" dirty="0">
                <a:latin typeface="Courier New" panose="02070309020205020404" pitchFamily="49" charset="0"/>
                <a:cs typeface="Courier New" panose="02070309020205020404" pitchFamily="49" charset="0"/>
              </a:rPr>
              <a:t>values = </a:t>
            </a:r>
            <a:r>
              <a:rPr lang="en-US" dirty="0" err="1">
                <a:latin typeface="Courier New" panose="02070309020205020404" pitchFamily="49" charset="0"/>
                <a:cs typeface="Courier New" panose="02070309020205020404" pitchFamily="49" charset="0"/>
              </a:rPr>
              <a:t>my_dict.values</a:t>
            </a:r>
            <a:r>
              <a:rPr lang="en-US" dirty="0">
                <a:latin typeface="Courier New" panose="02070309020205020404" pitchFamily="49" charset="0"/>
                <a:cs typeface="Courier New" panose="02070309020205020404" pitchFamily="49" charset="0"/>
              </a:rPr>
              <a:t>() # ["John", 30, "New York"]</a:t>
            </a:r>
          </a:p>
        </p:txBody>
      </p:sp>
      <p:sp>
        <p:nvSpPr>
          <p:cNvPr id="4" name="Slide Number Placeholder 3">
            <a:extLst>
              <a:ext uri="{FF2B5EF4-FFF2-40B4-BE49-F238E27FC236}">
                <a16:creationId xmlns:a16="http://schemas.microsoft.com/office/drawing/2014/main" id="{EDE2A0E3-BA94-981A-F421-21DBF28C5FD9}"/>
              </a:ext>
            </a:extLst>
          </p:cNvPr>
          <p:cNvSpPr>
            <a:spLocks noGrp="1"/>
          </p:cNvSpPr>
          <p:nvPr>
            <p:ph type="sldNum" sz="quarter" idx="12"/>
          </p:nvPr>
        </p:nvSpPr>
        <p:spPr/>
        <p:txBody>
          <a:bodyPr/>
          <a:lstStyle/>
          <a:p>
            <a:fld id="{02456A73-CB17-B748-BD2A-A20F5DD59EC7}" type="slidenum">
              <a:rPr lang="en-US" smtClean="0"/>
              <a:pPr/>
              <a:t>14</a:t>
            </a:fld>
            <a:endParaRPr lang="en-US" dirty="0"/>
          </a:p>
        </p:txBody>
      </p:sp>
    </p:spTree>
    <p:extLst>
      <p:ext uri="{BB962C8B-B14F-4D97-AF65-F5344CB8AC3E}">
        <p14:creationId xmlns:p14="http://schemas.microsoft.com/office/powerpoint/2010/main" val="2955759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6AFB2-6615-9F72-7CB5-BF9765E23E0E}"/>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8D1052F4-015E-6073-8259-2CA7BDD90849}"/>
              </a:ext>
            </a:extLst>
          </p:cNvPr>
          <p:cNvSpPr>
            <a:spLocks noGrp="1"/>
          </p:cNvSpPr>
          <p:nvPr>
            <p:ph idx="1"/>
          </p:nvPr>
        </p:nvSpPr>
        <p:spPr/>
        <p:txBody>
          <a:bodyPr>
            <a:normAutofit fontScale="77500" lnSpcReduction="20000"/>
          </a:bodyPr>
          <a:lstStyle/>
          <a:p>
            <a:r>
              <a:rPr lang="en-US" dirty="0"/>
              <a:t>Pandas is the KEY  data manipulation and analysis library in Python.</a:t>
            </a:r>
          </a:p>
          <a:p>
            <a:pPr lvl="1"/>
            <a:r>
              <a:rPr lang="en-US" dirty="0"/>
              <a:t>Series: One-dimensional labeled array capable of holding any data type.</a:t>
            </a:r>
          </a:p>
          <a:p>
            <a:pPr lvl="1"/>
            <a:r>
              <a:rPr lang="en-US" dirty="0" err="1"/>
              <a:t>DataFrame</a:t>
            </a:r>
            <a:r>
              <a:rPr lang="en-US" dirty="0"/>
              <a:t>: Two-dimensional labeled data structure with columns of potentially different data types.</a:t>
            </a:r>
          </a:p>
          <a:p>
            <a:r>
              <a:rPr lang="en-US" dirty="0"/>
              <a:t>Importing Pandas: </a:t>
            </a:r>
            <a:r>
              <a:rPr lang="en-US" dirty="0">
                <a:latin typeface="Courier New" panose="02070309020205020404" pitchFamily="49" charset="0"/>
                <a:cs typeface="Courier New" panose="02070309020205020404" pitchFamily="49" charset="0"/>
              </a:rPr>
              <a:t>import pandas as pd</a:t>
            </a:r>
          </a:p>
          <a:p>
            <a:pPr lvl="1"/>
            <a:r>
              <a:rPr lang="en-US" dirty="0"/>
              <a:t>Reading Data with Pandas:</a:t>
            </a:r>
          </a:p>
          <a:p>
            <a:pPr lvl="2"/>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a:t>
            </a:r>
            <a:r>
              <a:rPr lang="en-US" dirty="0"/>
              <a:t>: Reads data from a CSV file into a </a:t>
            </a:r>
            <a:r>
              <a:rPr lang="en-US" dirty="0" err="1"/>
              <a:t>DataFrame</a:t>
            </a:r>
            <a:r>
              <a:rPr lang="en-US" dirty="0"/>
              <a:t>.</a:t>
            </a:r>
          </a:p>
          <a:p>
            <a:pPr lvl="2"/>
            <a:r>
              <a:rPr lang="en-US" dirty="0"/>
              <a:t>Other file formats supported by Pandas: Excel, JSON, SQL, etc.</a:t>
            </a:r>
          </a:p>
          <a:p>
            <a:r>
              <a:rPr lang="en-US" dirty="0"/>
              <a:t>Exploring Data with Pandas:</a:t>
            </a:r>
          </a:p>
          <a:p>
            <a:pPr lvl="1"/>
            <a:r>
              <a:rPr lang="en-US" dirty="0"/>
              <a:t>Basic </a:t>
            </a:r>
            <a:r>
              <a:rPr lang="en-US" dirty="0" err="1"/>
              <a:t>DataFrame</a:t>
            </a:r>
            <a:r>
              <a:rPr lang="en-US" dirty="0"/>
              <a:t> operations: head(), tail(), shape, columns, etc.</a:t>
            </a:r>
          </a:p>
          <a:p>
            <a:pPr lvl="1"/>
            <a:r>
              <a:rPr lang="en-US" dirty="0"/>
              <a:t>Examining the data: </a:t>
            </a:r>
            <a:r>
              <a:rPr lang="en-US" dirty="0">
                <a:latin typeface="Courier New" panose="02070309020205020404" pitchFamily="49" charset="0"/>
                <a:cs typeface="Courier New" panose="02070309020205020404" pitchFamily="49" charset="0"/>
              </a:rPr>
              <a:t>info(), describe(), </a:t>
            </a:r>
            <a:r>
              <a:rPr lang="en-US" dirty="0" err="1">
                <a:latin typeface="Courier New" panose="02070309020205020404" pitchFamily="49" charset="0"/>
                <a:cs typeface="Courier New" panose="02070309020205020404" pitchFamily="49" charset="0"/>
              </a:rPr>
              <a:t>dtypes</a:t>
            </a:r>
            <a:r>
              <a:rPr lang="en-US" dirty="0">
                <a:latin typeface="Courier New" panose="02070309020205020404" pitchFamily="49" charset="0"/>
                <a:cs typeface="Courier New" panose="02070309020205020404" pitchFamily="49" charset="0"/>
              </a:rPr>
              <a:t>, etc.</a:t>
            </a:r>
          </a:p>
          <a:p>
            <a:pPr lvl="1"/>
            <a:r>
              <a:rPr lang="en-US" dirty="0"/>
              <a:t>Filtering rows based on conditions.</a:t>
            </a:r>
          </a:p>
          <a:p>
            <a:r>
              <a:rPr lang="en-US" dirty="0"/>
              <a:t>Summary Statistics and Data Exploration:</a:t>
            </a:r>
          </a:p>
          <a:p>
            <a:pPr lvl="1"/>
            <a:r>
              <a:rPr lang="en-US" dirty="0"/>
              <a:t>Descriptive statistics with </a:t>
            </a:r>
            <a:r>
              <a:rPr lang="en-US" dirty="0">
                <a:latin typeface="Courier New" panose="02070309020205020404" pitchFamily="49" charset="0"/>
                <a:cs typeface="Courier New" panose="02070309020205020404" pitchFamily="49" charset="0"/>
              </a:rPr>
              <a:t>describe().</a:t>
            </a:r>
          </a:p>
          <a:p>
            <a:pPr lvl="1"/>
            <a:r>
              <a:rPr lang="en-US" dirty="0"/>
              <a:t>Unique values and value counts with </a:t>
            </a:r>
            <a:r>
              <a:rPr lang="en-US" dirty="0" err="1">
                <a:latin typeface="Courier New" panose="02070309020205020404" pitchFamily="49" charset="0"/>
                <a:cs typeface="Courier New" panose="02070309020205020404" pitchFamily="49" charset="0"/>
              </a:rPr>
              <a:t>value_counts</a:t>
            </a:r>
            <a:r>
              <a:rPr lang="en-US"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C1937A9A-CDF1-815A-58A9-0B3B687A4F54}"/>
              </a:ext>
            </a:extLst>
          </p:cNvPr>
          <p:cNvSpPr>
            <a:spLocks noGrp="1"/>
          </p:cNvSpPr>
          <p:nvPr>
            <p:ph type="sldNum" sz="quarter" idx="12"/>
          </p:nvPr>
        </p:nvSpPr>
        <p:spPr/>
        <p:txBody>
          <a:bodyPr/>
          <a:lstStyle/>
          <a:p>
            <a:fld id="{02456A73-CB17-B748-BD2A-A20F5DD59EC7}" type="slidenum">
              <a:rPr lang="en-US" smtClean="0"/>
              <a:pPr/>
              <a:t>15</a:t>
            </a:fld>
            <a:endParaRPr lang="en-US" dirty="0"/>
          </a:p>
        </p:txBody>
      </p:sp>
      <p:pic>
        <p:nvPicPr>
          <p:cNvPr id="4098" name="Picture 2" descr="pandas - Python Data Analysis Library">
            <a:extLst>
              <a:ext uri="{FF2B5EF4-FFF2-40B4-BE49-F238E27FC236}">
                <a16:creationId xmlns:a16="http://schemas.microsoft.com/office/drawing/2014/main" id="{7D105852-0B89-DB01-2661-89D022F60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7568" y="3887789"/>
            <a:ext cx="3162149"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54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6C7381-3C12-27B9-4D19-9664D4092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4312"/>
          <a:stretch/>
        </p:blipFill>
        <p:spPr bwMode="auto">
          <a:xfrm>
            <a:off x="20" y="10"/>
            <a:ext cx="12191980" cy="6857990"/>
          </a:xfrm>
          <a:prstGeom prst="rect">
            <a:avLst/>
          </a:prstGeom>
          <a:solidFill>
            <a:srgbClr val="FFFFFF"/>
          </a:solidFill>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16</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9158287" y="152400"/>
            <a:ext cx="2837769" cy="369332"/>
          </a:xfrm>
          <a:prstGeom prst="rect">
            <a:avLst/>
          </a:prstGeom>
          <a:solidFill>
            <a:schemeClr val="accent6">
              <a:lumMod val="75000"/>
            </a:schemeClr>
          </a:solidFill>
        </p:spPr>
        <p:txBody>
          <a:bodyPr wrap="square" rtlCol="0">
            <a:spAutoFit/>
          </a:bodyPr>
          <a:lstStyle/>
          <a:p>
            <a:r>
              <a:rPr lang="en-US" dirty="0">
                <a:solidFill>
                  <a:schemeClr val="bg1"/>
                </a:solidFill>
              </a:rPr>
              <a:t>Open: </a:t>
            </a:r>
            <a:r>
              <a:rPr lang="en-US" dirty="0">
                <a:solidFill>
                  <a:schemeClr val="bg1"/>
                </a:solidFill>
                <a:hlinkClick r:id="rId3">
                  <a:extLst>
                    <a:ext uri="{A12FA001-AC4F-418D-AE19-62706E023703}">
                      <ahyp:hlinkClr xmlns:ahyp="http://schemas.microsoft.com/office/drawing/2018/hyperlinkcolor" val="tx"/>
                    </a:ext>
                  </a:extLst>
                </a:hlinkClick>
              </a:rPr>
              <a:t>Day 3.2 Review</a:t>
            </a:r>
            <a:endParaRPr lang="en-US" dirty="0">
              <a:solidFill>
                <a:schemeClr val="bg1"/>
              </a:solidFill>
            </a:endParaRPr>
          </a:p>
        </p:txBody>
      </p:sp>
    </p:spTree>
    <p:extLst>
      <p:ext uri="{BB962C8B-B14F-4D97-AF65-F5344CB8AC3E}">
        <p14:creationId xmlns:p14="http://schemas.microsoft.com/office/powerpoint/2010/main" val="202889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1123-DC2F-BC09-526F-4F30F5B56EC9}"/>
              </a:ext>
            </a:extLst>
          </p:cNvPr>
          <p:cNvSpPr>
            <a:spLocks noGrp="1"/>
          </p:cNvSpPr>
          <p:nvPr>
            <p:ph type="title"/>
          </p:nvPr>
        </p:nvSpPr>
        <p:spPr/>
        <p:txBody>
          <a:bodyPr/>
          <a:lstStyle/>
          <a:p>
            <a:r>
              <a:rPr lang="en-US" dirty="0"/>
              <a:t>Loops in Python</a:t>
            </a:r>
          </a:p>
        </p:txBody>
      </p:sp>
      <p:sp>
        <p:nvSpPr>
          <p:cNvPr id="3" name="Content Placeholder 2">
            <a:extLst>
              <a:ext uri="{FF2B5EF4-FFF2-40B4-BE49-F238E27FC236}">
                <a16:creationId xmlns:a16="http://schemas.microsoft.com/office/drawing/2014/main" id="{CFE3140D-A23C-044A-4821-97F16E8B4276}"/>
              </a:ext>
            </a:extLst>
          </p:cNvPr>
          <p:cNvSpPr>
            <a:spLocks noGrp="1"/>
          </p:cNvSpPr>
          <p:nvPr>
            <p:ph idx="1"/>
          </p:nvPr>
        </p:nvSpPr>
        <p:spPr/>
        <p:txBody>
          <a:bodyPr/>
          <a:lstStyle/>
          <a:p>
            <a:r>
              <a:rPr lang="en-US" dirty="0"/>
              <a:t>A way to repeat a block of code multiple times</a:t>
            </a:r>
          </a:p>
          <a:p>
            <a:r>
              <a:rPr lang="en-US" dirty="0"/>
              <a:t>Loops are essential for </a:t>
            </a:r>
            <a:r>
              <a:rPr lang="en-US" b="1" u="sng" dirty="0"/>
              <a:t>automating repetitive tasks </a:t>
            </a:r>
            <a:r>
              <a:rPr lang="en-US" dirty="0"/>
              <a:t>and iterating over collections (lists, dictionaries, data frames) .</a:t>
            </a:r>
          </a:p>
          <a:p>
            <a:pPr lvl="1"/>
            <a:r>
              <a:rPr lang="en-US" dirty="0"/>
              <a:t>While loop:</a:t>
            </a:r>
          </a:p>
          <a:p>
            <a:pPr lvl="1"/>
            <a:r>
              <a:rPr lang="en-US" dirty="0"/>
              <a:t>For loop: is used for iterating over a sequence (such as a list, string, or range) </a:t>
            </a:r>
          </a:p>
          <a:p>
            <a:pPr lvl="1"/>
            <a:r>
              <a:rPr lang="en-US" dirty="0"/>
              <a:t>Difference between while and for loops</a:t>
            </a:r>
          </a:p>
          <a:p>
            <a:r>
              <a:rPr lang="en-US" dirty="0"/>
              <a:t>Exercise: Write a program using a loop to print numbers from 1 to 10</a:t>
            </a:r>
          </a:p>
        </p:txBody>
      </p:sp>
      <p:sp>
        <p:nvSpPr>
          <p:cNvPr id="4" name="Slide Number Placeholder 3">
            <a:extLst>
              <a:ext uri="{FF2B5EF4-FFF2-40B4-BE49-F238E27FC236}">
                <a16:creationId xmlns:a16="http://schemas.microsoft.com/office/drawing/2014/main" id="{383E2F21-502A-13D1-4252-CA18C33CE819}"/>
              </a:ext>
            </a:extLst>
          </p:cNvPr>
          <p:cNvSpPr>
            <a:spLocks noGrp="1"/>
          </p:cNvSpPr>
          <p:nvPr>
            <p:ph type="sldNum" sz="quarter" idx="12"/>
          </p:nvPr>
        </p:nvSpPr>
        <p:spPr/>
        <p:txBody>
          <a:bodyPr/>
          <a:lstStyle/>
          <a:p>
            <a:fld id="{02456A73-CB17-B748-BD2A-A20F5DD59EC7}" type="slidenum">
              <a:rPr lang="en-US" smtClean="0"/>
              <a:pPr/>
              <a:t>17</a:t>
            </a:fld>
            <a:endParaRPr lang="en-US" dirty="0"/>
          </a:p>
        </p:txBody>
      </p:sp>
    </p:spTree>
    <p:extLst>
      <p:ext uri="{BB962C8B-B14F-4D97-AF65-F5344CB8AC3E}">
        <p14:creationId xmlns:p14="http://schemas.microsoft.com/office/powerpoint/2010/main" val="302074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A588-6DDA-9045-9A24-DA337E5C241C}"/>
              </a:ext>
            </a:extLst>
          </p:cNvPr>
          <p:cNvSpPr>
            <a:spLocks noGrp="1"/>
          </p:cNvSpPr>
          <p:nvPr>
            <p:ph type="title"/>
          </p:nvPr>
        </p:nvSpPr>
        <p:spPr/>
        <p:txBody>
          <a:bodyPr/>
          <a:lstStyle/>
          <a:p>
            <a:r>
              <a:rPr lang="en-US" dirty="0"/>
              <a:t>Loops in Python</a:t>
            </a:r>
          </a:p>
        </p:txBody>
      </p:sp>
      <p:sp>
        <p:nvSpPr>
          <p:cNvPr id="3" name="Content Placeholder 2">
            <a:extLst>
              <a:ext uri="{FF2B5EF4-FFF2-40B4-BE49-F238E27FC236}">
                <a16:creationId xmlns:a16="http://schemas.microsoft.com/office/drawing/2014/main" id="{111D20F0-2932-AF48-BBD1-3DF0F5AA7F33}"/>
              </a:ext>
            </a:extLst>
          </p:cNvPr>
          <p:cNvSpPr>
            <a:spLocks noGrp="1"/>
          </p:cNvSpPr>
          <p:nvPr>
            <p:ph idx="1"/>
          </p:nvPr>
        </p:nvSpPr>
        <p:spPr>
          <a:xfrm>
            <a:off x="664633" y="1981201"/>
            <a:ext cx="11148484" cy="4144963"/>
          </a:xfrm>
        </p:spPr>
        <p:txBody>
          <a:bodyPr>
            <a:normAutofit/>
          </a:bodyPr>
          <a:lstStyle/>
          <a:p>
            <a:r>
              <a:rPr lang="en-US" dirty="0"/>
              <a:t>“Looping” also known as  “cycling” or “iterating” is nothing more than automating a multi-step process by organizing </a:t>
            </a:r>
            <a:r>
              <a:rPr lang="en-US" b="1" dirty="0"/>
              <a:t>sequences of actions </a:t>
            </a:r>
            <a:r>
              <a:rPr lang="en-US" dirty="0"/>
              <a:t>by grouping the parts that need to be </a:t>
            </a:r>
            <a:r>
              <a:rPr lang="en-US" b="1" dirty="0"/>
              <a:t>repeated</a:t>
            </a:r>
            <a:r>
              <a:rPr lang="en-US" dirty="0"/>
              <a:t>.</a:t>
            </a:r>
          </a:p>
          <a:p>
            <a:pPr lvl="1"/>
            <a:r>
              <a:rPr lang="en-US" b="1" dirty="0"/>
              <a:t>“for”</a:t>
            </a:r>
            <a:r>
              <a:rPr lang="en-US" dirty="0"/>
              <a:t> loops - execute for a prescribed number of times, as controlled by a counter or an index, incremented at each iteration cycle.</a:t>
            </a:r>
          </a:p>
          <a:p>
            <a:pPr marL="228600" lvl="1" indent="0">
              <a:buNone/>
            </a:pPr>
            <a:endParaRPr lang="en-US" dirty="0"/>
          </a:p>
          <a:p>
            <a:pPr marL="228600" lvl="1" indent="0">
              <a:buNone/>
            </a:pPr>
            <a:endParaRPr lang="en-US" dirty="0"/>
          </a:p>
          <a:p>
            <a:pPr marL="228600" lvl="1" indent="0">
              <a:buNone/>
            </a:pPr>
            <a:endParaRPr lang="en-US" dirty="0"/>
          </a:p>
          <a:p>
            <a:pPr lvl="1"/>
            <a:r>
              <a:rPr lang="en-US" dirty="0"/>
              <a:t>“</a:t>
            </a:r>
            <a:r>
              <a:rPr lang="en-US" b="1" dirty="0"/>
              <a:t>while</a:t>
            </a:r>
            <a:r>
              <a:rPr lang="en-US" dirty="0"/>
              <a:t>” loops – execute are </a:t>
            </a:r>
            <a:r>
              <a:rPr lang="en-US" b="1" dirty="0"/>
              <a:t>until a condition is met.  </a:t>
            </a:r>
            <a:r>
              <a:rPr lang="en-US" dirty="0"/>
              <a:t>The condition is tested at the </a:t>
            </a:r>
            <a:r>
              <a:rPr lang="en-US" b="1" dirty="0"/>
              <a:t>start </a:t>
            </a:r>
            <a:r>
              <a:rPr lang="en-US" dirty="0"/>
              <a:t>or the </a:t>
            </a:r>
            <a:r>
              <a:rPr lang="en-US" b="1" dirty="0"/>
              <a:t>end </a:t>
            </a:r>
            <a:r>
              <a:rPr lang="en-US" dirty="0"/>
              <a:t>of the loop construct.</a:t>
            </a:r>
          </a:p>
          <a:p>
            <a:pPr marL="228600" lvl="1" indent="0">
              <a:buNone/>
            </a:pPr>
            <a:endParaRPr lang="en-US" dirty="0"/>
          </a:p>
          <a:p>
            <a:pPr marL="457200" lvl="2" indent="0">
              <a:buNone/>
            </a:pPr>
            <a:endParaRPr lang="en-US" dirty="0"/>
          </a:p>
        </p:txBody>
      </p:sp>
      <p:sp>
        <p:nvSpPr>
          <p:cNvPr id="4" name="Slide Number Placeholder 3">
            <a:extLst>
              <a:ext uri="{FF2B5EF4-FFF2-40B4-BE49-F238E27FC236}">
                <a16:creationId xmlns:a16="http://schemas.microsoft.com/office/drawing/2014/main" id="{48D81D79-556A-4B43-93CC-03DE2B917D37}"/>
              </a:ext>
            </a:extLst>
          </p:cNvPr>
          <p:cNvSpPr>
            <a:spLocks noGrp="1"/>
          </p:cNvSpPr>
          <p:nvPr>
            <p:ph type="sldNum" sz="quarter" idx="12"/>
          </p:nvPr>
        </p:nvSpPr>
        <p:spPr/>
        <p:txBody>
          <a:bodyPr/>
          <a:lstStyle/>
          <a:p>
            <a:fld id="{02456A73-CB17-B748-BD2A-A20F5DD59EC7}" type="slidenum">
              <a:rPr lang="en-US" smtClean="0"/>
              <a:pPr/>
              <a:t>18</a:t>
            </a:fld>
            <a:endParaRPr lang="en-US" dirty="0"/>
          </a:p>
        </p:txBody>
      </p:sp>
      <p:sp>
        <p:nvSpPr>
          <p:cNvPr id="6" name="Text Placeholder 5">
            <a:extLst>
              <a:ext uri="{FF2B5EF4-FFF2-40B4-BE49-F238E27FC236}">
                <a16:creationId xmlns:a16="http://schemas.microsoft.com/office/drawing/2014/main" id="{13A472BD-0F1E-AA41-8D47-4C5F3B968B1B}"/>
              </a:ext>
            </a:extLst>
          </p:cNvPr>
          <p:cNvSpPr>
            <a:spLocks noGrp="1"/>
          </p:cNvSpPr>
          <p:nvPr>
            <p:ph type="body" sz="half" idx="2"/>
          </p:nvPr>
        </p:nvSpPr>
        <p:spPr/>
        <p:txBody>
          <a:bodyPr/>
          <a:lstStyle/>
          <a:p>
            <a:r>
              <a:rPr lang="en-US" dirty="0"/>
              <a:t>Getting Loopy </a:t>
            </a:r>
          </a:p>
        </p:txBody>
      </p:sp>
      <p:sp>
        <p:nvSpPr>
          <p:cNvPr id="8" name="Rectangle 7">
            <a:extLst>
              <a:ext uri="{FF2B5EF4-FFF2-40B4-BE49-F238E27FC236}">
                <a16:creationId xmlns:a16="http://schemas.microsoft.com/office/drawing/2014/main" id="{B74C712E-C065-464B-8F82-324E7528242D}"/>
              </a:ext>
            </a:extLst>
          </p:cNvPr>
          <p:cNvSpPr/>
          <p:nvPr/>
        </p:nvSpPr>
        <p:spPr>
          <a:xfrm>
            <a:off x="1251856" y="3429000"/>
            <a:ext cx="7892143" cy="923330"/>
          </a:xfrm>
          <a:prstGeom prst="rect">
            <a:avLst/>
          </a:prstGeom>
          <a:solidFill>
            <a:schemeClr val="bg2">
              <a:lumMod val="90000"/>
            </a:schemeClr>
          </a:solidFill>
        </p:spPr>
        <p:txBody>
          <a:bodyPr wrap="square">
            <a:spAutoFit/>
          </a:bodyPr>
          <a:lstStyle/>
          <a:p>
            <a:pPr marL="228600" lvl="1" indent="0">
              <a:buNone/>
            </a:pPr>
            <a:r>
              <a:rPr lang="en-US" b="1" dirty="0">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x </a:t>
            </a:r>
            <a:r>
              <a:rPr lang="en-US" b="1" dirty="0">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sequence: </a:t>
            </a:r>
          </a:p>
          <a:p>
            <a:pPr marL="228600" lvl="1" indent="0">
              <a:buNone/>
            </a:pPr>
            <a:r>
              <a:rPr lang="en-US" dirty="0">
                <a:latin typeface="Courier New" panose="02070309020205020404" pitchFamily="49" charset="0"/>
                <a:cs typeface="Courier New" panose="02070309020205020404" pitchFamily="49" charset="0"/>
              </a:rPr>
              <a:t>	# do something until reach end of sequence</a:t>
            </a:r>
          </a:p>
          <a:p>
            <a:pPr marL="228600" lvl="1" indent="0">
              <a:buNone/>
            </a:pPr>
            <a:endParaRPr lang="en-US"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D6B62FF7-D71E-1443-9C98-E5DFBC3D1A5C}"/>
              </a:ext>
            </a:extLst>
          </p:cNvPr>
          <p:cNvSpPr/>
          <p:nvPr/>
        </p:nvSpPr>
        <p:spPr>
          <a:xfrm>
            <a:off x="1251855" y="5079840"/>
            <a:ext cx="7892143" cy="923330"/>
          </a:xfrm>
          <a:prstGeom prst="rect">
            <a:avLst/>
          </a:prstGeom>
          <a:solidFill>
            <a:schemeClr val="bg2">
              <a:lumMod val="90000"/>
            </a:schemeClr>
          </a:solidFill>
        </p:spPr>
        <p:txBody>
          <a:bodyPr wrap="square">
            <a:spAutoFit/>
          </a:bodyPr>
          <a:lstStyle/>
          <a:p>
            <a:pPr marL="228600" lvl="1" indent="0">
              <a:buNone/>
            </a:pPr>
            <a:r>
              <a:rPr lang="en-US" dirty="0">
                <a:latin typeface="Courier New" panose="02070309020205020404" pitchFamily="49" charset="0"/>
                <a:cs typeface="Courier New" panose="02070309020205020404" pitchFamily="49" charset="0"/>
              </a:rPr>
              <a:t>while (condition is not met):</a:t>
            </a:r>
          </a:p>
          <a:p>
            <a:pPr marL="228600" lvl="1" indent="0">
              <a:buNone/>
            </a:pPr>
            <a:r>
              <a:rPr lang="en-US" dirty="0">
                <a:latin typeface="Courier New" panose="02070309020205020404" pitchFamily="49" charset="0"/>
                <a:cs typeface="Courier New" panose="02070309020205020404" pitchFamily="49" charset="0"/>
              </a:rPr>
              <a:t>	#do something until condition is met </a:t>
            </a:r>
          </a:p>
          <a:p>
            <a:pPr marL="228600" lvl="1" indent="0">
              <a:buNone/>
            </a:pPr>
            <a:endParaRPr lang="en-US" dirty="0">
              <a:latin typeface="Courier New" panose="02070309020205020404" pitchFamily="49" charset="0"/>
              <a:cs typeface="Courier New" panose="02070309020205020404" pitchFamily="49" charset="0"/>
            </a:endParaRPr>
          </a:p>
        </p:txBody>
      </p:sp>
      <p:cxnSp>
        <p:nvCxnSpPr>
          <p:cNvPr id="7" name="Straight Arrow Connector 6">
            <a:extLst>
              <a:ext uri="{FF2B5EF4-FFF2-40B4-BE49-F238E27FC236}">
                <a16:creationId xmlns:a16="http://schemas.microsoft.com/office/drawing/2014/main" id="{8C9A3E68-F646-3D42-8A67-02F40A42EA9F}"/>
              </a:ext>
            </a:extLst>
          </p:cNvPr>
          <p:cNvCxnSpPr>
            <a:cxnSpLocks/>
          </p:cNvCxnSpPr>
          <p:nvPr/>
        </p:nvCxnSpPr>
        <p:spPr>
          <a:xfrm flipH="1">
            <a:off x="1682045" y="3262489"/>
            <a:ext cx="4413955" cy="60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95828E5-9163-A949-A5C2-13342F3AF6C3}"/>
              </a:ext>
            </a:extLst>
          </p:cNvPr>
          <p:cNvSpPr txBox="1"/>
          <p:nvPr/>
        </p:nvSpPr>
        <p:spPr>
          <a:xfrm>
            <a:off x="6095999" y="4723737"/>
            <a:ext cx="3781778" cy="369332"/>
          </a:xfrm>
          <a:prstGeom prst="rect">
            <a:avLst/>
          </a:prstGeom>
          <a:noFill/>
        </p:spPr>
        <p:txBody>
          <a:bodyPr wrap="square" rtlCol="0">
            <a:spAutoFit/>
          </a:bodyPr>
          <a:lstStyle/>
          <a:p>
            <a:r>
              <a:rPr lang="en-US" dirty="0">
                <a:solidFill>
                  <a:srgbClr val="FF0000"/>
                </a:solidFill>
              </a:rPr>
              <a:t>Notice the indentation. </a:t>
            </a:r>
          </a:p>
        </p:txBody>
      </p:sp>
      <p:cxnSp>
        <p:nvCxnSpPr>
          <p:cNvPr id="12" name="Straight Arrow Connector 11">
            <a:extLst>
              <a:ext uri="{FF2B5EF4-FFF2-40B4-BE49-F238E27FC236}">
                <a16:creationId xmlns:a16="http://schemas.microsoft.com/office/drawing/2014/main" id="{ABE738A1-7004-3545-A900-56ADF0B3B7CD}"/>
              </a:ext>
            </a:extLst>
          </p:cNvPr>
          <p:cNvCxnSpPr>
            <a:cxnSpLocks/>
          </p:cNvCxnSpPr>
          <p:nvPr/>
        </p:nvCxnSpPr>
        <p:spPr>
          <a:xfrm flipH="1">
            <a:off x="1682044" y="4931905"/>
            <a:ext cx="4413955" cy="60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E14E5CF-4792-AF4A-91A4-BF8A1EB023CF}"/>
              </a:ext>
            </a:extLst>
          </p:cNvPr>
          <p:cNvSpPr txBox="1"/>
          <p:nvPr/>
        </p:nvSpPr>
        <p:spPr>
          <a:xfrm>
            <a:off x="6095999" y="3058329"/>
            <a:ext cx="3781778" cy="369332"/>
          </a:xfrm>
          <a:prstGeom prst="rect">
            <a:avLst/>
          </a:prstGeom>
          <a:noFill/>
        </p:spPr>
        <p:txBody>
          <a:bodyPr wrap="square" rtlCol="0">
            <a:spAutoFit/>
          </a:bodyPr>
          <a:lstStyle/>
          <a:p>
            <a:r>
              <a:rPr lang="en-US" dirty="0">
                <a:solidFill>
                  <a:srgbClr val="FF0000"/>
                </a:solidFill>
              </a:rPr>
              <a:t>Notice the indentation. </a:t>
            </a:r>
          </a:p>
        </p:txBody>
      </p:sp>
    </p:spTree>
    <p:extLst>
      <p:ext uri="{BB962C8B-B14F-4D97-AF65-F5344CB8AC3E}">
        <p14:creationId xmlns:p14="http://schemas.microsoft.com/office/powerpoint/2010/main" val="3027254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5700-3354-C145-9FAC-756595F98980}"/>
              </a:ext>
            </a:extLst>
          </p:cNvPr>
          <p:cNvSpPr>
            <a:spLocks noGrp="1"/>
          </p:cNvSpPr>
          <p:nvPr>
            <p:ph type="title"/>
          </p:nvPr>
        </p:nvSpPr>
        <p:spPr/>
        <p:txBody>
          <a:bodyPr/>
          <a:lstStyle/>
          <a:p>
            <a:r>
              <a:rPr lang="en-US" dirty="0"/>
              <a:t>Indentation</a:t>
            </a:r>
          </a:p>
        </p:txBody>
      </p:sp>
      <p:sp>
        <p:nvSpPr>
          <p:cNvPr id="3" name="Content Placeholder 2">
            <a:extLst>
              <a:ext uri="{FF2B5EF4-FFF2-40B4-BE49-F238E27FC236}">
                <a16:creationId xmlns:a16="http://schemas.microsoft.com/office/drawing/2014/main" id="{345B38EE-DF75-3445-8FF7-82A61FFAA42B}"/>
              </a:ext>
            </a:extLst>
          </p:cNvPr>
          <p:cNvSpPr>
            <a:spLocks noGrp="1"/>
          </p:cNvSpPr>
          <p:nvPr>
            <p:ph idx="1"/>
          </p:nvPr>
        </p:nvSpPr>
        <p:spPr>
          <a:xfrm>
            <a:off x="664633" y="1981201"/>
            <a:ext cx="10075084" cy="1292577"/>
          </a:xfrm>
        </p:spPr>
        <p:txBody>
          <a:bodyPr/>
          <a:lstStyle/>
          <a:p>
            <a:r>
              <a:rPr lang="en-US" dirty="0"/>
              <a:t>Indentation refers to the spaces at the beginning of a code line.</a:t>
            </a:r>
          </a:p>
          <a:p>
            <a:pPr lvl="1"/>
            <a:r>
              <a:rPr lang="en-US" dirty="0"/>
              <a:t>Where in other programming languages the indentation in code is for readability only. Python uses indentation to indicate a block of code.</a:t>
            </a:r>
          </a:p>
          <a:p>
            <a:endParaRPr lang="en-US" dirty="0"/>
          </a:p>
        </p:txBody>
      </p:sp>
      <p:sp>
        <p:nvSpPr>
          <p:cNvPr id="4" name="Slide Number Placeholder 3">
            <a:extLst>
              <a:ext uri="{FF2B5EF4-FFF2-40B4-BE49-F238E27FC236}">
                <a16:creationId xmlns:a16="http://schemas.microsoft.com/office/drawing/2014/main" id="{08354561-20AF-5E48-A54C-F19920F02272}"/>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19</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645A3003-24F8-354D-8BF2-15CA315158E7}"/>
              </a:ext>
            </a:extLst>
          </p:cNvPr>
          <p:cNvSpPr>
            <a:spLocks noGrp="1"/>
          </p:cNvSpPr>
          <p:nvPr>
            <p:ph type="body" sz="half" idx="2"/>
          </p:nvPr>
        </p:nvSpPr>
        <p:spPr/>
        <p:txBody>
          <a:bodyPr/>
          <a:lstStyle/>
          <a:p>
            <a:r>
              <a:rPr lang="en-US" dirty="0"/>
              <a:t>Quite important! </a:t>
            </a:r>
          </a:p>
        </p:txBody>
      </p:sp>
      <p:sp>
        <p:nvSpPr>
          <p:cNvPr id="6" name="Rectangle 5">
            <a:extLst>
              <a:ext uri="{FF2B5EF4-FFF2-40B4-BE49-F238E27FC236}">
                <a16:creationId xmlns:a16="http://schemas.microsoft.com/office/drawing/2014/main" id="{470E670D-322A-2149-9C50-5EBCD4EBFED9}"/>
              </a:ext>
            </a:extLst>
          </p:cNvPr>
          <p:cNvSpPr/>
          <p:nvPr/>
        </p:nvSpPr>
        <p:spPr>
          <a:xfrm>
            <a:off x="1185333" y="3273778"/>
            <a:ext cx="6096000" cy="646331"/>
          </a:xfrm>
          <a:prstGeom prst="rect">
            <a:avLst/>
          </a:prstGeom>
          <a:solidFill>
            <a:schemeClr val="bg1">
              <a:lumMod val="95000"/>
            </a:schemeClr>
          </a:solidFill>
        </p:spPr>
        <p:txBody>
          <a:bodyPr>
            <a:spAutoFit/>
          </a:bodyPr>
          <a:lstStyle/>
          <a:p>
            <a:r>
              <a:rPr lang="en-US" dirty="0">
                <a:solidFill>
                  <a:srgbClr val="0000CD"/>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5</a:t>
            </a:r>
            <a:r>
              <a:rPr lang="en-US" dirty="0">
                <a:solidFill>
                  <a:srgbClr val="000000"/>
                </a:solidFill>
                <a:latin typeface="Consolas" panose="020B0609020204030204" pitchFamily="49" charset="0"/>
              </a:rPr>
              <a:t> &gt; </a:t>
            </a:r>
            <a:r>
              <a:rPr lang="en-US" dirty="0">
                <a:solidFill>
                  <a:srgbClr val="FF0000"/>
                </a:solidFill>
                <a:latin typeface="Consolas" panose="020B0609020204030204" pitchFamily="49" charset="0"/>
              </a:rPr>
              <a:t>2</a:t>
            </a:r>
            <a:r>
              <a:rPr lang="en-US" dirty="0">
                <a:solidFill>
                  <a:srgbClr val="000000"/>
                </a:solidFill>
                <a:latin typeface="Consolas" panose="020B0609020204030204" pitchFamily="49" charset="0"/>
              </a:rPr>
              <a:t>:</a:t>
            </a:r>
            <a:br>
              <a:rPr lang="en-US" dirty="0"/>
            </a:b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a:solidFill>
                  <a:srgbClr val="A52A2A"/>
                </a:solidFill>
                <a:latin typeface="Consolas" panose="020B0609020204030204" pitchFamily="49" charset="0"/>
              </a:rPr>
              <a:t>"Five is greater than two!"</a:t>
            </a:r>
            <a:r>
              <a:rPr lang="en-US" dirty="0">
                <a:solidFill>
                  <a:srgbClr val="000000"/>
                </a:solidFill>
                <a:latin typeface="Consolas" panose="020B0609020204030204" pitchFamily="49" charset="0"/>
              </a:rPr>
              <a:t>)</a:t>
            </a:r>
            <a:endParaRPr lang="en-US" dirty="0"/>
          </a:p>
        </p:txBody>
      </p:sp>
      <p:cxnSp>
        <p:nvCxnSpPr>
          <p:cNvPr id="7" name="Straight Arrow Connector 6">
            <a:extLst>
              <a:ext uri="{FF2B5EF4-FFF2-40B4-BE49-F238E27FC236}">
                <a16:creationId xmlns:a16="http://schemas.microsoft.com/office/drawing/2014/main" id="{F8AC7588-D273-4346-AD42-234015A6BFFE}"/>
              </a:ext>
            </a:extLst>
          </p:cNvPr>
          <p:cNvCxnSpPr>
            <a:cxnSpLocks/>
          </p:cNvCxnSpPr>
          <p:nvPr/>
        </p:nvCxnSpPr>
        <p:spPr>
          <a:xfrm flipH="1" flipV="1">
            <a:off x="1377246" y="3920109"/>
            <a:ext cx="2551287" cy="1117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2A981B7-0835-8546-80E3-3DA9725030B1}"/>
              </a:ext>
            </a:extLst>
          </p:cNvPr>
          <p:cNvSpPr txBox="1"/>
          <p:nvPr/>
        </p:nvSpPr>
        <p:spPr>
          <a:xfrm>
            <a:off x="3928533" y="4853043"/>
            <a:ext cx="3781778" cy="369332"/>
          </a:xfrm>
          <a:prstGeom prst="rect">
            <a:avLst/>
          </a:prstGeom>
          <a:noFill/>
        </p:spPr>
        <p:txBody>
          <a:bodyPr wrap="square" rtlCol="0">
            <a:spAutoFit/>
          </a:bodyPr>
          <a:lstStyle/>
          <a:p>
            <a:r>
              <a:rPr lang="en-US" dirty="0">
                <a:solidFill>
                  <a:srgbClr val="FF0000"/>
                </a:solidFill>
              </a:rPr>
              <a:t>Notice the indentation. </a:t>
            </a:r>
          </a:p>
        </p:txBody>
      </p:sp>
      <p:sp>
        <p:nvSpPr>
          <p:cNvPr id="10" name="Rectangle 9">
            <a:extLst>
              <a:ext uri="{FF2B5EF4-FFF2-40B4-BE49-F238E27FC236}">
                <a16:creationId xmlns:a16="http://schemas.microsoft.com/office/drawing/2014/main" id="{117EA465-4A2B-F94C-957F-4AA8940002C3}"/>
              </a:ext>
            </a:extLst>
          </p:cNvPr>
          <p:cNvSpPr/>
          <p:nvPr/>
        </p:nvSpPr>
        <p:spPr>
          <a:xfrm>
            <a:off x="6911622" y="3601746"/>
            <a:ext cx="4521200" cy="1754326"/>
          </a:xfrm>
          <a:prstGeom prst="rect">
            <a:avLst/>
          </a:prstGeom>
        </p:spPr>
        <p:txBody>
          <a:bodyPr wrap="square">
            <a:spAutoFit/>
          </a:bodyPr>
          <a:lstStyle/>
          <a:p>
            <a:r>
              <a:rPr lang="en-US" b="1" dirty="0">
                <a:solidFill>
                  <a:srgbClr val="202124"/>
                </a:solidFill>
                <a:latin typeface="Roboto" panose="02000000000000000000" pitchFamily="2" charset="0"/>
              </a:rPr>
              <a:t>Spaces</a:t>
            </a:r>
            <a:r>
              <a:rPr lang="en-US" dirty="0">
                <a:solidFill>
                  <a:srgbClr val="202124"/>
                </a:solidFill>
                <a:latin typeface="Roboto" panose="02000000000000000000" pitchFamily="2" charset="0"/>
              </a:rPr>
              <a:t> are the preferred indentation method. </a:t>
            </a:r>
            <a:r>
              <a:rPr lang="en-US" b="1" dirty="0">
                <a:solidFill>
                  <a:srgbClr val="202124"/>
                </a:solidFill>
                <a:latin typeface="Roboto" panose="02000000000000000000" pitchFamily="2" charset="0"/>
              </a:rPr>
              <a:t>Tabs</a:t>
            </a:r>
            <a:r>
              <a:rPr lang="en-US" dirty="0">
                <a:solidFill>
                  <a:srgbClr val="202124"/>
                </a:solidFill>
                <a:latin typeface="Roboto" panose="02000000000000000000" pitchFamily="2" charset="0"/>
              </a:rPr>
              <a:t> should be used solely to remain consistent with code that is already indented with </a:t>
            </a:r>
            <a:r>
              <a:rPr lang="en-US" b="1" dirty="0">
                <a:solidFill>
                  <a:srgbClr val="202124"/>
                </a:solidFill>
                <a:latin typeface="Roboto" panose="02000000000000000000" pitchFamily="2" charset="0"/>
              </a:rPr>
              <a:t>tabs</a:t>
            </a:r>
            <a:r>
              <a:rPr lang="en-US" dirty="0">
                <a:solidFill>
                  <a:srgbClr val="202124"/>
                </a:solidFill>
                <a:latin typeface="Roboto" panose="02000000000000000000" pitchFamily="2" charset="0"/>
              </a:rPr>
              <a:t>. </a:t>
            </a:r>
            <a:r>
              <a:rPr lang="en-US" b="1" dirty="0">
                <a:solidFill>
                  <a:srgbClr val="202124"/>
                </a:solidFill>
                <a:latin typeface="Roboto" panose="02000000000000000000" pitchFamily="2" charset="0"/>
              </a:rPr>
              <a:t>Python</a:t>
            </a:r>
            <a:r>
              <a:rPr lang="en-US" dirty="0">
                <a:solidFill>
                  <a:srgbClr val="202124"/>
                </a:solidFill>
                <a:latin typeface="Roboto" panose="02000000000000000000" pitchFamily="2" charset="0"/>
              </a:rPr>
              <a:t> 3 disallows mixing the use of </a:t>
            </a:r>
            <a:r>
              <a:rPr lang="en-US" b="1" dirty="0">
                <a:solidFill>
                  <a:srgbClr val="202124"/>
                </a:solidFill>
                <a:latin typeface="Roboto" panose="02000000000000000000" pitchFamily="2" charset="0"/>
              </a:rPr>
              <a:t>tabs</a:t>
            </a:r>
            <a:r>
              <a:rPr lang="en-US" dirty="0">
                <a:solidFill>
                  <a:srgbClr val="202124"/>
                </a:solidFill>
                <a:latin typeface="Roboto" panose="02000000000000000000" pitchFamily="2" charset="0"/>
              </a:rPr>
              <a:t> and </a:t>
            </a:r>
            <a:r>
              <a:rPr lang="en-US" b="1" dirty="0">
                <a:solidFill>
                  <a:srgbClr val="202124"/>
                </a:solidFill>
                <a:latin typeface="Roboto" panose="02000000000000000000" pitchFamily="2" charset="0"/>
              </a:rPr>
              <a:t>spaces</a:t>
            </a:r>
            <a:r>
              <a:rPr lang="en-US" dirty="0">
                <a:solidFill>
                  <a:srgbClr val="202124"/>
                </a:solidFill>
                <a:latin typeface="Roboto" panose="02000000000000000000" pitchFamily="2" charset="0"/>
              </a:rPr>
              <a:t> for indentation. </a:t>
            </a:r>
            <a:endParaRPr lang="en-US" dirty="0"/>
          </a:p>
        </p:txBody>
      </p:sp>
      <p:sp>
        <p:nvSpPr>
          <p:cNvPr id="11" name="Rectangle 10">
            <a:extLst>
              <a:ext uri="{FF2B5EF4-FFF2-40B4-BE49-F238E27FC236}">
                <a16:creationId xmlns:a16="http://schemas.microsoft.com/office/drawing/2014/main" id="{D642400B-30D8-F843-8EB8-28037416922B}"/>
              </a:ext>
            </a:extLst>
          </p:cNvPr>
          <p:cNvSpPr/>
          <p:nvPr/>
        </p:nvSpPr>
        <p:spPr>
          <a:xfrm>
            <a:off x="1396333" y="5919674"/>
            <a:ext cx="5064400" cy="646331"/>
          </a:xfrm>
          <a:prstGeom prst="rect">
            <a:avLst/>
          </a:prstGeom>
        </p:spPr>
        <p:txBody>
          <a:bodyPr wrap="none">
            <a:spAutoFit/>
          </a:bodyPr>
          <a:lstStyle/>
          <a:p>
            <a:r>
              <a:rPr lang="en-US" dirty="0">
                <a:hlinkClick r:id="rId3"/>
              </a:rPr>
              <a:t>https://www.youtube.com/watch?v=SsoOG6ZeyUI</a:t>
            </a:r>
            <a:endParaRPr lang="en-US" dirty="0"/>
          </a:p>
          <a:p>
            <a:endParaRPr lang="en-US" dirty="0"/>
          </a:p>
        </p:txBody>
      </p:sp>
    </p:spTree>
    <p:extLst>
      <p:ext uri="{BB962C8B-B14F-4D97-AF65-F5344CB8AC3E}">
        <p14:creationId xmlns:p14="http://schemas.microsoft.com/office/powerpoint/2010/main" val="2178349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02879E-D845-9B13-97F9-479D936D4F39}"/>
              </a:ext>
            </a:extLst>
          </p:cNvPr>
          <p:cNvSpPr>
            <a:spLocks noGrp="1"/>
          </p:cNvSpPr>
          <p:nvPr>
            <p:ph type="title"/>
          </p:nvPr>
        </p:nvSpPr>
        <p:spPr>
          <a:xfrm>
            <a:off x="507407" y="2571750"/>
            <a:ext cx="4340352" cy="1162050"/>
          </a:xfrm>
        </p:spPr>
        <p:txBody>
          <a:bodyPr anchor="b">
            <a:normAutofit/>
          </a:bodyPr>
          <a:lstStyle/>
          <a:p>
            <a:r>
              <a:rPr lang="en-US" dirty="0"/>
              <a:t>Agenda</a:t>
            </a:r>
          </a:p>
        </p:txBody>
      </p:sp>
      <p:sp>
        <p:nvSpPr>
          <p:cNvPr id="19" name="Text Placeholder 3">
            <a:extLst>
              <a:ext uri="{FF2B5EF4-FFF2-40B4-BE49-F238E27FC236}">
                <a16:creationId xmlns:a16="http://schemas.microsoft.com/office/drawing/2014/main" id="{F54E160F-2246-ABC1-03F5-8D44194EBA24}"/>
              </a:ext>
            </a:extLst>
          </p:cNvPr>
          <p:cNvSpPr>
            <a:spLocks noGrp="1"/>
          </p:cNvSpPr>
          <p:nvPr>
            <p:ph type="body" sz="half" idx="2"/>
          </p:nvPr>
        </p:nvSpPr>
        <p:spPr>
          <a:xfrm>
            <a:off x="508124" y="3733801"/>
            <a:ext cx="4340352" cy="2392363"/>
          </a:xfrm>
        </p:spPr>
        <p:txBody>
          <a:bodyPr/>
          <a:lstStyle/>
          <a:p>
            <a:r>
              <a:rPr lang="en-US" dirty="0"/>
              <a:t>"Pandas </a:t>
            </a:r>
            <a:r>
              <a:rPr lang="en-US" dirty="0" err="1"/>
              <a:t>dataframes</a:t>
            </a:r>
            <a:r>
              <a:rPr lang="en-US" dirty="0"/>
              <a:t> are a game-changer for data analysis in Python. They provide a flexible and intuitive way to organize, manipulate, and analyze data. With its powerful capabilities, pandas allows us to efficiently tackle complex data problems and extract valuable insights. It's an essential tool for any data scientist or analyst working with Python." - Jeff </a:t>
            </a:r>
            <a:r>
              <a:rPr lang="en-US" dirty="0" err="1"/>
              <a:t>Hammerbacher</a:t>
            </a:r>
            <a:endParaRPr lang="en-US" dirty="0"/>
          </a:p>
        </p:txBody>
      </p:sp>
      <p:sp>
        <p:nvSpPr>
          <p:cNvPr id="14" name="Slide Number Placeholder 3" hidden="1">
            <a:extLst>
              <a:ext uri="{FF2B5EF4-FFF2-40B4-BE49-F238E27FC236}">
                <a16:creationId xmlns:a16="http://schemas.microsoft.com/office/drawing/2014/main" id="{AC3B2248-DAC3-AB7C-CEAF-B161D01AF7BC}"/>
              </a:ext>
            </a:extLst>
          </p:cNvPr>
          <p:cNvSpPr>
            <a:spLocks noGrp="1"/>
          </p:cNvSpPr>
          <p:nvPr>
            <p:ph type="sldNum" sz="quarter" idx="4294967295"/>
          </p:nvPr>
        </p:nvSpPr>
        <p:spPr>
          <a:xfrm>
            <a:off x="11074400" y="242235"/>
            <a:ext cx="738717" cy="365125"/>
          </a:xfrm>
        </p:spPr>
        <p:txBody>
          <a:bodyPr anchor="ctr">
            <a:normAutofit/>
          </a:bodyPr>
          <a:lstStyle/>
          <a:p>
            <a:pPr>
              <a:spcAft>
                <a:spcPts val="600"/>
              </a:spcAft>
            </a:pPr>
            <a:fld id="{02456A73-CB17-B748-BD2A-A20F5DD59EC7}" type="slidenum">
              <a:rPr lang="en-US" smtClean="0">
                <a:solidFill>
                  <a:srgbClr val="FFFFFF"/>
                </a:solidFill>
              </a:rPr>
              <a:pPr>
                <a:spcAft>
                  <a:spcPts val="600"/>
                </a:spcAft>
              </a:pPr>
              <a:t>2</a:t>
            </a:fld>
            <a:endParaRPr lang="en-US">
              <a:solidFill>
                <a:srgbClr val="FFFFFF"/>
              </a:solidFill>
            </a:endParaRPr>
          </a:p>
        </p:txBody>
      </p:sp>
      <p:graphicFrame>
        <p:nvGraphicFramePr>
          <p:cNvPr id="10" name="Content Placeholder 7">
            <a:extLst>
              <a:ext uri="{FF2B5EF4-FFF2-40B4-BE49-F238E27FC236}">
                <a16:creationId xmlns:a16="http://schemas.microsoft.com/office/drawing/2014/main" id="{5A524B01-C408-2214-C623-CC6EC54E18B9}"/>
              </a:ext>
            </a:extLst>
          </p:cNvPr>
          <p:cNvGraphicFramePr>
            <a:graphicFrameLocks noGrp="1"/>
          </p:cNvGraphicFramePr>
          <p:nvPr>
            <p:ph idx="1"/>
            <p:extLst>
              <p:ext uri="{D42A27DB-BD31-4B8C-83A1-F6EECF244321}">
                <p14:modId xmlns:p14="http://schemas.microsoft.com/office/powerpoint/2010/main" val="2849915231"/>
              </p:ext>
            </p:extLst>
          </p:nvPr>
        </p:nvGraphicFramePr>
        <p:xfrm>
          <a:off x="5558368" y="273051"/>
          <a:ext cx="6129865" cy="6199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3426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F7FF-3B41-F144-890D-D507D1108CE9}"/>
              </a:ext>
            </a:extLst>
          </p:cNvPr>
          <p:cNvSpPr>
            <a:spLocks noGrp="1"/>
          </p:cNvSpPr>
          <p:nvPr>
            <p:ph type="title"/>
          </p:nvPr>
        </p:nvSpPr>
        <p:spPr/>
        <p:txBody>
          <a:bodyPr/>
          <a:lstStyle/>
          <a:p>
            <a:r>
              <a:rPr lang="en-US" dirty="0"/>
              <a:t>Loops in Python</a:t>
            </a:r>
          </a:p>
        </p:txBody>
      </p:sp>
      <p:sp>
        <p:nvSpPr>
          <p:cNvPr id="3" name="Content Placeholder 2">
            <a:extLst>
              <a:ext uri="{FF2B5EF4-FFF2-40B4-BE49-F238E27FC236}">
                <a16:creationId xmlns:a16="http://schemas.microsoft.com/office/drawing/2014/main" id="{E07D4663-8F0A-C54E-B5FF-4041179B9B77}"/>
              </a:ext>
            </a:extLst>
          </p:cNvPr>
          <p:cNvSpPr>
            <a:spLocks noGrp="1"/>
          </p:cNvSpPr>
          <p:nvPr>
            <p:ph idx="1"/>
          </p:nvPr>
        </p:nvSpPr>
        <p:spPr>
          <a:xfrm>
            <a:off x="664633" y="1981201"/>
            <a:ext cx="10075084" cy="1439731"/>
          </a:xfrm>
        </p:spPr>
        <p:txBody>
          <a:bodyPr/>
          <a:lstStyle/>
          <a:p>
            <a:r>
              <a:rPr lang="en-US" dirty="0"/>
              <a:t>Typically, we operate on a </a:t>
            </a:r>
            <a:r>
              <a:rPr lang="en-US" b="1" dirty="0"/>
              <a:t>SEQUENCE or A LIST</a:t>
            </a:r>
          </a:p>
          <a:p>
            <a:pPr lvl="1"/>
            <a:r>
              <a:rPr lang="en-US" dirty="0"/>
              <a:t>SEQUENCE ex. Range(6)  is simply a list of integers 0, 1, 2, 3, 4, 5  </a:t>
            </a:r>
          </a:p>
          <a:p>
            <a:pPr lvl="1"/>
            <a:r>
              <a:rPr lang="en-US" dirty="0"/>
              <a:t>OR in a LIST like [“red”, “green”, “blue”]</a:t>
            </a:r>
          </a:p>
        </p:txBody>
      </p:sp>
      <p:sp>
        <p:nvSpPr>
          <p:cNvPr id="4" name="Slide Number Placeholder 3">
            <a:extLst>
              <a:ext uri="{FF2B5EF4-FFF2-40B4-BE49-F238E27FC236}">
                <a16:creationId xmlns:a16="http://schemas.microsoft.com/office/drawing/2014/main" id="{FBD0E0D5-8CE2-A941-AAF9-774423641D1A}"/>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20</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78DE3982-15AC-B941-B4AE-C492C48A8F32}"/>
              </a:ext>
            </a:extLst>
          </p:cNvPr>
          <p:cNvSpPr>
            <a:spLocks noGrp="1"/>
          </p:cNvSpPr>
          <p:nvPr>
            <p:ph type="body" sz="half" idx="2"/>
          </p:nvPr>
        </p:nvSpPr>
        <p:spPr/>
        <p:txBody>
          <a:bodyPr/>
          <a:lstStyle/>
          <a:p>
            <a:r>
              <a:rPr lang="en-US" dirty="0"/>
              <a:t>FOR loop </a:t>
            </a:r>
          </a:p>
        </p:txBody>
      </p:sp>
      <p:sp>
        <p:nvSpPr>
          <p:cNvPr id="6" name="Rectangle 5">
            <a:extLst>
              <a:ext uri="{FF2B5EF4-FFF2-40B4-BE49-F238E27FC236}">
                <a16:creationId xmlns:a16="http://schemas.microsoft.com/office/drawing/2014/main" id="{396C9A59-7A4B-564A-9DC1-736EC8BCF289}"/>
              </a:ext>
            </a:extLst>
          </p:cNvPr>
          <p:cNvSpPr/>
          <p:nvPr/>
        </p:nvSpPr>
        <p:spPr>
          <a:xfrm>
            <a:off x="664633" y="3626251"/>
            <a:ext cx="4692676" cy="2585323"/>
          </a:xfrm>
          <a:prstGeom prst="rect">
            <a:avLst/>
          </a:prstGeom>
          <a:solidFill>
            <a:schemeClr val="bg1">
              <a:lumMod val="85000"/>
            </a:schemeClr>
          </a:solidFill>
        </p:spPr>
        <p:txBody>
          <a:bodyPr wrap="square">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 0 </a:t>
            </a:r>
          </a:p>
          <a:p>
            <a:r>
              <a:rPr lang="en-US" b="1" dirty="0">
                <a:latin typeface="Courier New" panose="02070309020205020404" pitchFamily="49" charset="0"/>
                <a:cs typeface="Courier New" panose="02070309020205020404" pitchFamily="49" charset="0"/>
              </a:rPr>
              <a:t>[1] 1 </a:t>
            </a:r>
          </a:p>
          <a:p>
            <a:r>
              <a:rPr lang="en-US" b="1" dirty="0">
                <a:latin typeface="Courier New" panose="02070309020205020404" pitchFamily="49" charset="0"/>
                <a:cs typeface="Courier New" panose="02070309020205020404" pitchFamily="49" charset="0"/>
              </a:rPr>
              <a:t>[1] 2 </a:t>
            </a:r>
          </a:p>
          <a:p>
            <a:r>
              <a:rPr lang="en-US" b="1" dirty="0">
                <a:latin typeface="Courier New" panose="02070309020205020404" pitchFamily="49" charset="0"/>
                <a:cs typeface="Courier New" panose="02070309020205020404" pitchFamily="49" charset="0"/>
              </a:rPr>
              <a:t>[1] 3 </a:t>
            </a:r>
          </a:p>
          <a:p>
            <a:r>
              <a:rPr lang="en-US" b="1" dirty="0">
                <a:latin typeface="Courier New" panose="02070309020205020404" pitchFamily="49" charset="0"/>
                <a:cs typeface="Courier New" panose="02070309020205020404" pitchFamily="49" charset="0"/>
              </a:rPr>
              <a:t>[1] 4</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7A72F35-9180-AB44-A8DA-A2ED80CF67AE}"/>
              </a:ext>
            </a:extLst>
          </p:cNvPr>
          <p:cNvSpPr/>
          <p:nvPr/>
        </p:nvSpPr>
        <p:spPr>
          <a:xfrm>
            <a:off x="5916158" y="3626250"/>
            <a:ext cx="4692676" cy="2585323"/>
          </a:xfrm>
          <a:prstGeom prst="rect">
            <a:avLst/>
          </a:prstGeom>
          <a:solidFill>
            <a:schemeClr val="bg1">
              <a:lumMod val="85000"/>
            </a:schemeClr>
          </a:solidFill>
        </p:spPr>
        <p:txBody>
          <a:bodyPr wrap="square">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a:t>
            </a:r>
            <a:r>
              <a:rPr lang="en-US" dirty="0"/>
              <a:t>“red”, “green”, “blue”] </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dirty="0"/>
              <a:t>[1] "red" </a:t>
            </a:r>
          </a:p>
          <a:p>
            <a:r>
              <a:rPr lang="en-US" dirty="0"/>
              <a:t>[1] "green" </a:t>
            </a:r>
          </a:p>
          <a:p>
            <a:r>
              <a:rPr lang="en-US" dirty="0"/>
              <a:t>[1] "blue”</a:t>
            </a: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9567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A340-4F21-F348-B33F-FB1E132F10BD}"/>
              </a:ext>
            </a:extLst>
          </p:cNvPr>
          <p:cNvSpPr>
            <a:spLocks noGrp="1"/>
          </p:cNvSpPr>
          <p:nvPr>
            <p:ph type="title"/>
          </p:nvPr>
        </p:nvSpPr>
        <p:spPr/>
        <p:txBody>
          <a:bodyPr/>
          <a:lstStyle/>
          <a:p>
            <a:r>
              <a:rPr lang="en-US" dirty="0"/>
              <a:t>Loops in Python</a:t>
            </a:r>
          </a:p>
        </p:txBody>
      </p:sp>
      <p:sp>
        <p:nvSpPr>
          <p:cNvPr id="3" name="Content Placeholder 2">
            <a:extLst>
              <a:ext uri="{FF2B5EF4-FFF2-40B4-BE49-F238E27FC236}">
                <a16:creationId xmlns:a16="http://schemas.microsoft.com/office/drawing/2014/main" id="{224F274C-9FE4-C244-B9EA-C9280453049E}"/>
              </a:ext>
            </a:extLst>
          </p:cNvPr>
          <p:cNvSpPr>
            <a:spLocks noGrp="1"/>
          </p:cNvSpPr>
          <p:nvPr>
            <p:ph idx="1"/>
          </p:nvPr>
        </p:nvSpPr>
        <p:spPr>
          <a:xfrm>
            <a:off x="664633" y="1981201"/>
            <a:ext cx="10075084" cy="1117001"/>
          </a:xfrm>
        </p:spPr>
        <p:txBody>
          <a:bodyPr/>
          <a:lstStyle/>
          <a:p>
            <a:r>
              <a:rPr lang="en-US" dirty="0"/>
              <a:t>Just put a loop within a loop </a:t>
            </a:r>
          </a:p>
        </p:txBody>
      </p:sp>
      <p:sp>
        <p:nvSpPr>
          <p:cNvPr id="4" name="Slide Number Placeholder 3">
            <a:extLst>
              <a:ext uri="{FF2B5EF4-FFF2-40B4-BE49-F238E27FC236}">
                <a16:creationId xmlns:a16="http://schemas.microsoft.com/office/drawing/2014/main" id="{0C033E95-C0F6-E946-AB4F-1856223EBFE5}"/>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21</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FB05DC27-930D-A540-97B5-21C8B1380D0E}"/>
              </a:ext>
            </a:extLst>
          </p:cNvPr>
          <p:cNvSpPr>
            <a:spLocks noGrp="1"/>
          </p:cNvSpPr>
          <p:nvPr>
            <p:ph type="body" sz="half" idx="2"/>
          </p:nvPr>
        </p:nvSpPr>
        <p:spPr/>
        <p:txBody>
          <a:bodyPr/>
          <a:lstStyle/>
          <a:p>
            <a:r>
              <a:rPr lang="en-US" dirty="0"/>
              <a:t>Nesting Loops </a:t>
            </a:r>
          </a:p>
        </p:txBody>
      </p:sp>
      <p:sp>
        <p:nvSpPr>
          <p:cNvPr id="6" name="Rectangle 5">
            <a:extLst>
              <a:ext uri="{FF2B5EF4-FFF2-40B4-BE49-F238E27FC236}">
                <a16:creationId xmlns:a16="http://schemas.microsoft.com/office/drawing/2014/main" id="{6A18D932-80F9-084C-87D3-C23D49877551}"/>
              </a:ext>
            </a:extLst>
          </p:cNvPr>
          <p:cNvSpPr/>
          <p:nvPr/>
        </p:nvSpPr>
        <p:spPr>
          <a:xfrm>
            <a:off x="1014805" y="2442882"/>
            <a:ext cx="5923877" cy="3693319"/>
          </a:xfrm>
          <a:prstGeom prst="rect">
            <a:avLst/>
          </a:prstGeom>
          <a:solidFill>
            <a:schemeClr val="bg1">
              <a:lumMod val="85000"/>
            </a:schemeClr>
          </a:solidFill>
        </p:spPr>
        <p:txBody>
          <a:bodyPr wrap="square">
            <a:spAutoFit/>
          </a:bodyPr>
          <a:lstStyle/>
          <a:p>
            <a:r>
              <a:rPr lang="en-US" b="1" dirty="0">
                <a:solidFill>
                  <a:srgbClr val="0070C0"/>
                </a:solidFill>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[1,2,3]: </a:t>
            </a:r>
          </a:p>
          <a:p>
            <a:r>
              <a:rPr lang="en-US" b="1" dirty="0">
                <a:solidFill>
                  <a:srgbClr val="0070C0"/>
                </a:solidFill>
                <a:latin typeface="Courier New" panose="02070309020205020404" pitchFamily="49" charset="0"/>
                <a:cs typeface="Courier New" panose="02070309020205020404" pitchFamily="49" charset="0"/>
              </a:rPr>
              <a:t>	for</a:t>
            </a:r>
            <a:r>
              <a:rPr lang="en-US" b="1" dirty="0">
                <a:latin typeface="Courier New" panose="02070309020205020404" pitchFamily="49" charset="0"/>
                <a:cs typeface="Courier New" panose="02070309020205020404" pitchFamily="49" charset="0"/>
              </a:rPr>
              <a:t> c in [“red", "green", "blue”]: </a:t>
            </a:r>
          </a:p>
          <a:p>
            <a:r>
              <a:rPr lang="en-US" b="1" dirty="0">
                <a:latin typeface="Courier New" panose="02070309020205020404" pitchFamily="49" charset="0"/>
                <a:cs typeface="Courier New" panose="02070309020205020404" pitchFamily="49" charset="0"/>
              </a:rPr>
              <a:t>    print(“{0} {1}”.format(</a:t>
            </a:r>
            <a:r>
              <a:rPr lang="en-US" b="1" dirty="0" err="1">
                <a:latin typeface="Courier New" panose="02070309020205020404" pitchFamily="49" charset="0"/>
                <a:cs typeface="Courier New" panose="02070309020205020404" pitchFamily="49" charset="0"/>
              </a:rPr>
              <a:t>i,c</a:t>
            </a:r>
            <a:r>
              <a:rPr lang="en-US" b="1"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[1] "1 red" </a:t>
            </a:r>
          </a:p>
          <a:p>
            <a:r>
              <a:rPr lang="en-US" dirty="0">
                <a:latin typeface="Courier New" panose="02070309020205020404" pitchFamily="49" charset="0"/>
                <a:cs typeface="Courier New" panose="02070309020205020404" pitchFamily="49" charset="0"/>
              </a:rPr>
              <a:t>[1] "1 green" </a:t>
            </a:r>
          </a:p>
          <a:p>
            <a:r>
              <a:rPr lang="en-US" dirty="0">
                <a:latin typeface="Courier New" panose="02070309020205020404" pitchFamily="49" charset="0"/>
                <a:cs typeface="Courier New" panose="02070309020205020404" pitchFamily="49" charset="0"/>
              </a:rPr>
              <a:t>[1] "1 blue" </a:t>
            </a:r>
          </a:p>
          <a:p>
            <a:r>
              <a:rPr lang="en-US" dirty="0">
                <a:latin typeface="Courier New" panose="02070309020205020404" pitchFamily="49" charset="0"/>
                <a:cs typeface="Courier New" panose="02070309020205020404" pitchFamily="49" charset="0"/>
              </a:rPr>
              <a:t>[1] "2 red" </a:t>
            </a:r>
          </a:p>
          <a:p>
            <a:r>
              <a:rPr lang="en-US" dirty="0">
                <a:latin typeface="Courier New" panose="02070309020205020404" pitchFamily="49" charset="0"/>
                <a:cs typeface="Courier New" panose="02070309020205020404" pitchFamily="49" charset="0"/>
              </a:rPr>
              <a:t>[1] "2 green" </a:t>
            </a:r>
          </a:p>
          <a:p>
            <a:r>
              <a:rPr lang="en-US" dirty="0">
                <a:latin typeface="Courier New" panose="02070309020205020404" pitchFamily="49" charset="0"/>
                <a:cs typeface="Courier New" panose="02070309020205020404" pitchFamily="49" charset="0"/>
              </a:rPr>
              <a:t>[1] "2 blue" </a:t>
            </a:r>
          </a:p>
          <a:p>
            <a:r>
              <a:rPr lang="en-US" dirty="0">
                <a:latin typeface="Courier New" panose="02070309020205020404" pitchFamily="49" charset="0"/>
                <a:cs typeface="Courier New" panose="02070309020205020404" pitchFamily="49" charset="0"/>
              </a:rPr>
              <a:t>[1] "3 red" </a:t>
            </a:r>
          </a:p>
          <a:p>
            <a:r>
              <a:rPr lang="en-US" dirty="0">
                <a:latin typeface="Courier New" panose="02070309020205020404" pitchFamily="49" charset="0"/>
                <a:cs typeface="Courier New" panose="02070309020205020404" pitchFamily="49" charset="0"/>
              </a:rPr>
              <a:t>[1] "3 green" </a:t>
            </a:r>
          </a:p>
          <a:p>
            <a:r>
              <a:rPr lang="en-US" dirty="0">
                <a:latin typeface="Courier New" panose="02070309020205020404" pitchFamily="49" charset="0"/>
                <a:cs typeface="Courier New" panose="02070309020205020404" pitchFamily="49" charset="0"/>
              </a:rPr>
              <a:t>[1] "3 blue"</a:t>
            </a:r>
          </a:p>
        </p:txBody>
      </p:sp>
      <p:sp>
        <p:nvSpPr>
          <p:cNvPr id="7" name="TextBox 6">
            <a:extLst>
              <a:ext uri="{FF2B5EF4-FFF2-40B4-BE49-F238E27FC236}">
                <a16:creationId xmlns:a16="http://schemas.microsoft.com/office/drawing/2014/main" id="{52E188A0-D508-0644-A41D-63089A335A41}"/>
              </a:ext>
            </a:extLst>
          </p:cNvPr>
          <p:cNvSpPr txBox="1"/>
          <p:nvPr/>
        </p:nvSpPr>
        <p:spPr>
          <a:xfrm>
            <a:off x="7288854" y="3412378"/>
            <a:ext cx="3958814" cy="2031325"/>
          </a:xfrm>
          <a:prstGeom prst="rect">
            <a:avLst/>
          </a:prstGeom>
          <a:noFill/>
        </p:spPr>
        <p:txBody>
          <a:bodyPr wrap="square" rtlCol="0">
            <a:spAutoFit/>
          </a:bodyPr>
          <a:lstStyle/>
          <a:p>
            <a:endParaRPr lang="en-US" dirty="0"/>
          </a:p>
          <a:p>
            <a:r>
              <a:rPr lang="en-US" dirty="0"/>
              <a:t>Loops specifically FOR loops are critical for automating our analysis. </a:t>
            </a:r>
          </a:p>
          <a:p>
            <a:endParaRPr lang="en-US" dirty="0"/>
          </a:p>
          <a:p>
            <a:r>
              <a:rPr lang="en-US" dirty="0"/>
              <a:t>Why do it multiple times if all I need do is wrapper my calls in a loop and iterate </a:t>
            </a:r>
          </a:p>
        </p:txBody>
      </p:sp>
    </p:spTree>
    <p:extLst>
      <p:ext uri="{BB962C8B-B14F-4D97-AF65-F5344CB8AC3E}">
        <p14:creationId xmlns:p14="http://schemas.microsoft.com/office/powerpoint/2010/main" val="3527963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2F10-3626-F444-A694-2326777E634A}"/>
              </a:ext>
            </a:extLst>
          </p:cNvPr>
          <p:cNvSpPr>
            <a:spLocks noGrp="1"/>
          </p:cNvSpPr>
          <p:nvPr>
            <p:ph type="title"/>
          </p:nvPr>
        </p:nvSpPr>
        <p:spPr/>
        <p:txBody>
          <a:bodyPr/>
          <a:lstStyle/>
          <a:p>
            <a:r>
              <a:rPr lang="en-US" dirty="0"/>
              <a:t>While we are at it… </a:t>
            </a:r>
          </a:p>
        </p:txBody>
      </p:sp>
      <p:sp>
        <p:nvSpPr>
          <p:cNvPr id="3" name="Content Placeholder 2">
            <a:extLst>
              <a:ext uri="{FF2B5EF4-FFF2-40B4-BE49-F238E27FC236}">
                <a16:creationId xmlns:a16="http://schemas.microsoft.com/office/drawing/2014/main" id="{483E18FF-00D8-814F-8B7A-B3CC1E508EF6}"/>
              </a:ext>
            </a:extLst>
          </p:cNvPr>
          <p:cNvSpPr>
            <a:spLocks noGrp="1"/>
          </p:cNvSpPr>
          <p:nvPr>
            <p:ph idx="1"/>
          </p:nvPr>
        </p:nvSpPr>
        <p:spPr>
          <a:xfrm>
            <a:off x="664633" y="1981201"/>
            <a:ext cx="10075084" cy="1321397"/>
          </a:xfrm>
        </p:spPr>
        <p:txBody>
          <a:bodyPr>
            <a:normAutofit fontScale="92500" lnSpcReduction="20000"/>
          </a:bodyPr>
          <a:lstStyle/>
          <a:p>
            <a:r>
              <a:rPr lang="en-US" dirty="0"/>
              <a:t>Unless you are programing an </a:t>
            </a:r>
            <a:r>
              <a:rPr lang="en-US" sz="2600" b="1" u="sng" dirty="0"/>
              <a:t>algorithm, solver, or a chatbot. </a:t>
            </a:r>
            <a:endParaRPr lang="en-US" b="1" u="sng" dirty="0"/>
          </a:p>
          <a:p>
            <a:pPr lvl="1"/>
            <a:r>
              <a:rPr lang="en-US" dirty="0"/>
              <a:t> While loops are not something often seen in data science. </a:t>
            </a:r>
          </a:p>
          <a:p>
            <a:pPr lvl="2"/>
            <a:r>
              <a:rPr lang="en-US" dirty="0"/>
              <a:t>Why? They are prone to error and not completing… </a:t>
            </a:r>
          </a:p>
          <a:p>
            <a:pPr lvl="2"/>
            <a:r>
              <a:rPr lang="en-US" dirty="0"/>
              <a:t>Let's check them out anyway! </a:t>
            </a:r>
          </a:p>
          <a:p>
            <a:endParaRPr lang="en-US" dirty="0"/>
          </a:p>
          <a:p>
            <a:endParaRPr lang="en-US" dirty="0"/>
          </a:p>
        </p:txBody>
      </p:sp>
      <p:sp>
        <p:nvSpPr>
          <p:cNvPr id="4" name="Slide Number Placeholder 3">
            <a:extLst>
              <a:ext uri="{FF2B5EF4-FFF2-40B4-BE49-F238E27FC236}">
                <a16:creationId xmlns:a16="http://schemas.microsoft.com/office/drawing/2014/main" id="{1103C8A2-ABF4-CF49-863B-68823C3F452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22</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66CFF0CF-5D5C-3544-9C0E-C1353420604A}"/>
              </a:ext>
            </a:extLst>
          </p:cNvPr>
          <p:cNvSpPr>
            <a:spLocks noGrp="1"/>
          </p:cNvSpPr>
          <p:nvPr>
            <p:ph type="body" sz="half" idx="2"/>
          </p:nvPr>
        </p:nvSpPr>
        <p:spPr/>
        <p:txBody>
          <a:bodyPr/>
          <a:lstStyle/>
          <a:p>
            <a:r>
              <a:rPr lang="en-US" dirty="0"/>
              <a:t>While loops – Try to avoid. </a:t>
            </a:r>
          </a:p>
        </p:txBody>
      </p:sp>
      <p:sp>
        <p:nvSpPr>
          <p:cNvPr id="6" name="Rectangle 5">
            <a:extLst>
              <a:ext uri="{FF2B5EF4-FFF2-40B4-BE49-F238E27FC236}">
                <a16:creationId xmlns:a16="http://schemas.microsoft.com/office/drawing/2014/main" id="{8C34AA01-3413-3649-A0F7-3B17ADEBD4D1}"/>
              </a:ext>
            </a:extLst>
          </p:cNvPr>
          <p:cNvSpPr/>
          <p:nvPr/>
        </p:nvSpPr>
        <p:spPr>
          <a:xfrm>
            <a:off x="905225" y="3707253"/>
            <a:ext cx="4310602" cy="1569660"/>
          </a:xfrm>
          <a:prstGeom prst="rect">
            <a:avLst/>
          </a:prstGeom>
          <a:solidFill>
            <a:schemeClr val="bg2">
              <a:lumMod val="90000"/>
            </a:schemeClr>
          </a:solidFill>
        </p:spPr>
        <p:txBody>
          <a:bodyPr wrap="square">
            <a:spAutoFit/>
          </a:bodyPr>
          <a:lstStyle/>
          <a:p>
            <a:r>
              <a:rPr lang="en-US" sz="2400" dirty="0">
                <a:latin typeface="Courier New" panose="02070309020205020404" pitchFamily="49" charset="0"/>
                <a:cs typeface="Courier New" panose="02070309020205020404" pitchFamily="49" charset="0"/>
              </a:rPr>
              <a:t>while (True): </a:t>
            </a:r>
          </a:p>
          <a:p>
            <a:r>
              <a:rPr lang="en-US" sz="2400" dirty="0">
                <a:latin typeface="Courier New" panose="02070309020205020404" pitchFamily="49" charset="0"/>
                <a:cs typeface="Courier New" panose="02070309020205020404" pitchFamily="49" charset="0"/>
              </a:rPr>
              <a:t>	# statement </a:t>
            </a:r>
          </a:p>
          <a:p>
            <a:r>
              <a:rPr lang="en-US" sz="2400" dirty="0">
                <a:latin typeface="Courier New" panose="02070309020205020404" pitchFamily="49" charset="0"/>
                <a:cs typeface="Courier New" panose="02070309020205020404" pitchFamily="49" charset="0"/>
              </a:rPr>
              <a:t>	# DO UNTIL FALSE!!! </a:t>
            </a:r>
          </a:p>
          <a:p>
            <a:endParaRPr lang="en-US" sz="2400" dirty="0">
              <a:latin typeface="Courier New" panose="02070309020205020404" pitchFamily="49" charset="0"/>
              <a:cs typeface="Courier New" panose="02070309020205020404" pitchFamily="49" charset="0"/>
            </a:endParaRPr>
          </a:p>
        </p:txBody>
      </p:sp>
      <p:sp>
        <p:nvSpPr>
          <p:cNvPr id="7" name="Right Brace 6">
            <a:extLst>
              <a:ext uri="{FF2B5EF4-FFF2-40B4-BE49-F238E27FC236}">
                <a16:creationId xmlns:a16="http://schemas.microsoft.com/office/drawing/2014/main" id="{3D402EC7-B638-1440-9495-273F53FBCA4F}"/>
              </a:ext>
            </a:extLst>
          </p:cNvPr>
          <p:cNvSpPr/>
          <p:nvPr/>
        </p:nvSpPr>
        <p:spPr>
          <a:xfrm>
            <a:off x="4831577" y="3965346"/>
            <a:ext cx="527125" cy="10721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C0310AA-87D8-F14F-A7D3-2CB0EA6F0945}"/>
              </a:ext>
            </a:extLst>
          </p:cNvPr>
          <p:cNvSpPr txBox="1"/>
          <p:nvPr/>
        </p:nvSpPr>
        <p:spPr>
          <a:xfrm>
            <a:off x="5574369" y="4030418"/>
            <a:ext cx="5421009" cy="923330"/>
          </a:xfrm>
          <a:prstGeom prst="rect">
            <a:avLst/>
          </a:prstGeom>
          <a:noFill/>
        </p:spPr>
        <p:txBody>
          <a:bodyPr wrap="square" rtlCol="0">
            <a:spAutoFit/>
          </a:bodyPr>
          <a:lstStyle/>
          <a:p>
            <a:r>
              <a:rPr lang="en-US" dirty="0"/>
              <a:t>The ”while” loop will continue to cycle until the test expression is met, what if it is never met? It’s going to continue to cycle until you kill the process. </a:t>
            </a:r>
          </a:p>
        </p:txBody>
      </p:sp>
    </p:spTree>
    <p:extLst>
      <p:ext uri="{BB962C8B-B14F-4D97-AF65-F5344CB8AC3E}">
        <p14:creationId xmlns:p14="http://schemas.microsoft.com/office/powerpoint/2010/main" val="158152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6C7381-3C12-27B9-4D19-9664D4092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4312"/>
          <a:stretch/>
        </p:blipFill>
        <p:spPr bwMode="auto">
          <a:xfrm>
            <a:off x="20" y="10"/>
            <a:ext cx="12191980" cy="6857990"/>
          </a:xfrm>
          <a:prstGeom prst="rect">
            <a:avLst/>
          </a:prstGeom>
          <a:solidFill>
            <a:srgbClr val="FFFFFF"/>
          </a:solidFill>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23</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9158287" y="152400"/>
            <a:ext cx="2837769" cy="369332"/>
          </a:xfrm>
          <a:prstGeom prst="rect">
            <a:avLst/>
          </a:prstGeom>
          <a:solidFill>
            <a:schemeClr val="accent6">
              <a:lumMod val="75000"/>
            </a:schemeClr>
          </a:solidFill>
        </p:spPr>
        <p:txBody>
          <a:bodyPr wrap="square" rtlCol="0">
            <a:spAutoFit/>
          </a:bodyPr>
          <a:lstStyle/>
          <a:p>
            <a:r>
              <a:rPr lang="en-US" dirty="0">
                <a:solidFill>
                  <a:schemeClr val="bg1"/>
                </a:solidFill>
              </a:rPr>
              <a:t>Open: </a:t>
            </a:r>
            <a:r>
              <a:rPr lang="en-US" dirty="0">
                <a:solidFill>
                  <a:schemeClr val="bg1"/>
                </a:solidFill>
                <a:hlinkClick r:id="rId3">
                  <a:extLst>
                    <a:ext uri="{A12FA001-AC4F-418D-AE19-62706E023703}">
                      <ahyp:hlinkClr xmlns:ahyp="http://schemas.microsoft.com/office/drawing/2018/hyperlinkcolor" val="tx"/>
                    </a:ext>
                  </a:extLst>
                </a:hlinkClick>
              </a:rPr>
              <a:t>Day 3.3 For </a:t>
            </a:r>
            <a:r>
              <a:rPr lang="en-US" dirty="0">
                <a:solidFill>
                  <a:schemeClr val="bg1"/>
                </a:solidFill>
              </a:rPr>
              <a:t>Loops</a:t>
            </a:r>
          </a:p>
        </p:txBody>
      </p:sp>
    </p:spTree>
    <p:extLst>
      <p:ext uri="{BB962C8B-B14F-4D97-AF65-F5344CB8AC3E}">
        <p14:creationId xmlns:p14="http://schemas.microsoft.com/office/powerpoint/2010/main" val="54199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6C7381-3C12-27B9-4D19-9664D4092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4312"/>
          <a:stretch/>
        </p:blipFill>
        <p:spPr bwMode="auto">
          <a:xfrm>
            <a:off x="20" y="10"/>
            <a:ext cx="12191980" cy="6857990"/>
          </a:xfrm>
          <a:prstGeom prst="rect">
            <a:avLst/>
          </a:prstGeom>
          <a:solidFill>
            <a:srgbClr val="FFFFFF"/>
          </a:solidFill>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24</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9158287" y="152400"/>
            <a:ext cx="2837769" cy="369332"/>
          </a:xfrm>
          <a:prstGeom prst="rect">
            <a:avLst/>
          </a:prstGeom>
          <a:solidFill>
            <a:schemeClr val="accent6">
              <a:lumMod val="75000"/>
            </a:schemeClr>
          </a:solidFill>
        </p:spPr>
        <p:txBody>
          <a:bodyPr wrap="square" rtlCol="0">
            <a:spAutoFit/>
          </a:bodyPr>
          <a:lstStyle/>
          <a:p>
            <a:r>
              <a:rPr lang="en-US" dirty="0">
                <a:solidFill>
                  <a:schemeClr val="bg1"/>
                </a:solidFill>
              </a:rPr>
              <a:t>Open: </a:t>
            </a:r>
            <a:r>
              <a:rPr lang="en-US" dirty="0">
                <a:solidFill>
                  <a:schemeClr val="bg1"/>
                </a:solidFill>
                <a:hlinkClick r:id="rId3">
                  <a:extLst>
                    <a:ext uri="{A12FA001-AC4F-418D-AE19-62706E023703}">
                      <ahyp:hlinkClr xmlns:ahyp="http://schemas.microsoft.com/office/drawing/2018/hyperlinkcolor" val="tx"/>
                    </a:ext>
                  </a:extLst>
                </a:hlinkClick>
              </a:rPr>
              <a:t>Day 3.4 While </a:t>
            </a:r>
            <a:r>
              <a:rPr lang="en-US" dirty="0">
                <a:solidFill>
                  <a:schemeClr val="bg1"/>
                </a:solidFill>
              </a:rPr>
              <a:t>Loops</a:t>
            </a:r>
          </a:p>
        </p:txBody>
      </p:sp>
    </p:spTree>
    <p:extLst>
      <p:ext uri="{BB962C8B-B14F-4D97-AF65-F5344CB8AC3E}">
        <p14:creationId xmlns:p14="http://schemas.microsoft.com/office/powerpoint/2010/main" val="345261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0576473-2CFC-C6E4-FC56-E37C5DD8C29E}"/>
              </a:ext>
            </a:extLst>
          </p:cNvPr>
          <p:cNvSpPr>
            <a:spLocks noGrp="1"/>
          </p:cNvSpPr>
          <p:nvPr>
            <p:ph type="title"/>
          </p:nvPr>
        </p:nvSpPr>
        <p:spPr>
          <a:xfrm>
            <a:off x="5559205" y="3124200"/>
            <a:ext cx="5197696" cy="871538"/>
          </a:xfrm>
        </p:spPr>
        <p:txBody>
          <a:bodyPr/>
          <a:lstStyle/>
          <a:p>
            <a:r>
              <a:rPr lang="en-US" dirty="0"/>
              <a:t>Dive into Pandas</a:t>
            </a:r>
          </a:p>
        </p:txBody>
      </p:sp>
      <p:pic>
        <p:nvPicPr>
          <p:cNvPr id="6" name="Picture 5">
            <a:extLst>
              <a:ext uri="{FF2B5EF4-FFF2-40B4-BE49-F238E27FC236}">
                <a16:creationId xmlns:a16="http://schemas.microsoft.com/office/drawing/2014/main" id="{0B196C4A-BFDB-AA72-56EA-1DA6AB97669F}"/>
              </a:ext>
            </a:extLst>
          </p:cNvPr>
          <p:cNvPicPr>
            <a:picLocks noChangeAspect="1"/>
          </p:cNvPicPr>
          <p:nvPr/>
        </p:nvPicPr>
        <p:blipFill rotWithShape="1">
          <a:blip r:embed="rId2"/>
          <a:srcRect l="15515" r="11765" b="-1"/>
          <a:stretch/>
        </p:blipFill>
        <p:spPr>
          <a:xfrm>
            <a:off x="370541" y="228600"/>
            <a:ext cx="4614211" cy="6345238"/>
          </a:xfrm>
          <a:prstGeom prst="rect">
            <a:avLst/>
          </a:prstGeom>
          <a:noFill/>
        </p:spPr>
      </p:pic>
      <p:sp>
        <p:nvSpPr>
          <p:cNvPr id="13" name="Text Placeholder 3">
            <a:extLst>
              <a:ext uri="{FF2B5EF4-FFF2-40B4-BE49-F238E27FC236}">
                <a16:creationId xmlns:a16="http://schemas.microsoft.com/office/drawing/2014/main" id="{D7E4666B-F32A-CC60-4C17-3AD1A8EA0567}"/>
              </a:ext>
            </a:extLst>
          </p:cNvPr>
          <p:cNvSpPr>
            <a:spLocks noGrp="1"/>
          </p:cNvSpPr>
          <p:nvPr>
            <p:ph type="body" sz="half" idx="2"/>
          </p:nvPr>
        </p:nvSpPr>
        <p:spPr>
          <a:xfrm>
            <a:off x="5559205" y="3995737"/>
            <a:ext cx="5399308" cy="2147888"/>
          </a:xfrm>
        </p:spPr>
        <p:txBody>
          <a:bodyPr>
            <a:normAutofit/>
          </a:bodyPr>
          <a:lstStyle/>
          <a:p>
            <a:pPr algn="ctr"/>
            <a:r>
              <a:rPr lang="en-US" sz="2800" dirty="0"/>
              <a:t>"Without data, you're just another person with an opinion</a:t>
            </a:r>
            <a:r>
              <a:rPr lang="en-US" sz="1600" dirty="0"/>
              <a:t>.” – Edward Deming renowned statistician</a:t>
            </a:r>
            <a:endParaRPr lang="en-US" sz="2800" dirty="0"/>
          </a:p>
        </p:txBody>
      </p:sp>
      <p:sp>
        <p:nvSpPr>
          <p:cNvPr id="4" name="Slide Number Placeholder 3" hidden="1">
            <a:extLst>
              <a:ext uri="{FF2B5EF4-FFF2-40B4-BE49-F238E27FC236}">
                <a16:creationId xmlns:a16="http://schemas.microsoft.com/office/drawing/2014/main" id="{17B0381A-7B5B-BC82-F2EF-D76E5915D138}"/>
              </a:ext>
            </a:extLst>
          </p:cNvPr>
          <p:cNvSpPr>
            <a:spLocks noGrp="1"/>
          </p:cNvSpPr>
          <p:nvPr>
            <p:ph type="sldNum" sz="quarter" idx="4294967295"/>
          </p:nvPr>
        </p:nvSpPr>
        <p:spPr>
          <a:xfrm>
            <a:off x="11074400" y="242235"/>
            <a:ext cx="738717" cy="365125"/>
          </a:xfrm>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25</a:t>
            </a:fld>
            <a:endParaRPr lang="en-US">
              <a:solidFill>
                <a:srgbClr val="FFFFFF"/>
              </a:solidFill>
              <a:latin typeface="Franklin Gothic Book"/>
            </a:endParaRPr>
          </a:p>
        </p:txBody>
      </p:sp>
    </p:spTree>
    <p:extLst>
      <p:ext uri="{BB962C8B-B14F-4D97-AF65-F5344CB8AC3E}">
        <p14:creationId xmlns:p14="http://schemas.microsoft.com/office/powerpoint/2010/main" val="1268174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0C95DE0-68CD-24FE-3435-455B1E14213D}"/>
              </a:ext>
            </a:extLst>
          </p:cNvPr>
          <p:cNvSpPr>
            <a:spLocks noGrp="1"/>
          </p:cNvSpPr>
          <p:nvPr>
            <p:ph type="title"/>
          </p:nvPr>
        </p:nvSpPr>
        <p:spPr>
          <a:xfrm>
            <a:off x="664633" y="134471"/>
            <a:ext cx="10075084" cy="995082"/>
          </a:xfrm>
        </p:spPr>
        <p:txBody>
          <a:bodyPr/>
          <a:lstStyle/>
          <a:p>
            <a:r>
              <a:rPr lang="en-US" dirty="0"/>
              <a:t>Pandas</a:t>
            </a:r>
          </a:p>
        </p:txBody>
      </p:sp>
      <p:pic>
        <p:nvPicPr>
          <p:cNvPr id="5" name="Picture Placeholder 4">
            <a:extLst>
              <a:ext uri="{FF2B5EF4-FFF2-40B4-BE49-F238E27FC236}">
                <a16:creationId xmlns:a16="http://schemas.microsoft.com/office/drawing/2014/main" id="{25003DAD-0304-B4D8-DE4C-E9A481CDA4FD}"/>
              </a:ext>
            </a:extLst>
          </p:cNvPr>
          <p:cNvPicPr>
            <a:picLocks noGrp="1" noChangeAspect="1"/>
          </p:cNvPicPr>
          <p:nvPr>
            <p:ph idx="1"/>
          </p:nvPr>
        </p:nvPicPr>
        <p:blipFill rotWithShape="1">
          <a:blip r:embed="rId2"/>
          <a:srcRect r="2773"/>
          <a:stretch/>
        </p:blipFill>
        <p:spPr>
          <a:xfrm>
            <a:off x="0" y="1904253"/>
            <a:ext cx="8327091" cy="3425826"/>
          </a:xfrm>
          <a:prstGeom prst="rect">
            <a:avLst/>
          </a:prstGeom>
          <a:noFill/>
        </p:spPr>
      </p:pic>
      <p:sp>
        <p:nvSpPr>
          <p:cNvPr id="12" name="Slide Number Placeholder 3">
            <a:extLst>
              <a:ext uri="{FF2B5EF4-FFF2-40B4-BE49-F238E27FC236}">
                <a16:creationId xmlns:a16="http://schemas.microsoft.com/office/drawing/2014/main" id="{E4A289F8-9098-E285-814C-34E2C5EDDB87}"/>
              </a:ext>
            </a:extLst>
          </p:cNvPr>
          <p:cNvSpPr>
            <a:spLocks noGrp="1"/>
          </p:cNvSpPr>
          <p:nvPr>
            <p:ph type="sldNum" sz="quarter" idx="12"/>
          </p:nvPr>
        </p:nvSpPr>
        <p:spPr>
          <a:xfrm>
            <a:off x="11074400" y="242235"/>
            <a:ext cx="738717" cy="365125"/>
          </a:xfrm>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26</a:t>
            </a:fld>
            <a:endParaRPr lang="en-US">
              <a:solidFill>
                <a:srgbClr val="FFFFFF"/>
              </a:solidFill>
              <a:latin typeface="Franklin Gothic Book"/>
            </a:endParaRPr>
          </a:p>
        </p:txBody>
      </p:sp>
      <p:sp>
        <p:nvSpPr>
          <p:cNvPr id="14" name="Text Placeholder 4">
            <a:extLst>
              <a:ext uri="{FF2B5EF4-FFF2-40B4-BE49-F238E27FC236}">
                <a16:creationId xmlns:a16="http://schemas.microsoft.com/office/drawing/2014/main" id="{1046B20C-30E5-3112-39B5-C79E16013511}"/>
              </a:ext>
            </a:extLst>
          </p:cNvPr>
          <p:cNvSpPr>
            <a:spLocks noGrp="1"/>
          </p:cNvSpPr>
          <p:nvPr>
            <p:ph type="body" sz="half" idx="2"/>
          </p:nvPr>
        </p:nvSpPr>
        <p:spPr>
          <a:xfrm>
            <a:off x="664691" y="1129553"/>
            <a:ext cx="10078613" cy="774700"/>
          </a:xfrm>
        </p:spPr>
        <p:txBody>
          <a:bodyPr/>
          <a:lstStyle/>
          <a:p>
            <a:r>
              <a:rPr lang="en-US" dirty="0"/>
              <a:t>Making data frames cool again.</a:t>
            </a:r>
          </a:p>
        </p:txBody>
      </p:sp>
      <p:sp>
        <p:nvSpPr>
          <p:cNvPr id="9" name="TextBox 8">
            <a:extLst>
              <a:ext uri="{FF2B5EF4-FFF2-40B4-BE49-F238E27FC236}">
                <a16:creationId xmlns:a16="http://schemas.microsoft.com/office/drawing/2014/main" id="{A9522BE4-2654-608D-B602-95791D5F7B34}"/>
              </a:ext>
            </a:extLst>
          </p:cNvPr>
          <p:cNvSpPr txBox="1"/>
          <p:nvPr/>
        </p:nvSpPr>
        <p:spPr>
          <a:xfrm>
            <a:off x="6928515" y="2811570"/>
            <a:ext cx="5094021" cy="3508653"/>
          </a:xfrm>
          <a:prstGeom prst="rect">
            <a:avLst/>
          </a:prstGeom>
          <a:solidFill>
            <a:schemeClr val="bg1">
              <a:lumMod val="95000"/>
            </a:schemeClr>
          </a:solidFill>
        </p:spPr>
        <p:txBody>
          <a:bodyPr wrap="square">
            <a:spAutoFit/>
          </a:bodyPr>
          <a:lstStyle/>
          <a:p>
            <a:pPr algn="ctr"/>
            <a:r>
              <a:rPr lang="en-US" dirty="0"/>
              <a:t>Pandas is an open-source library in Python used for data manipulation, exploratory analysis, visualization and much more..</a:t>
            </a:r>
          </a:p>
          <a:p>
            <a:endParaRPr lang="en-US" dirty="0"/>
          </a:p>
          <a:p>
            <a:pPr algn="ctr"/>
            <a:r>
              <a:rPr lang="en-US" dirty="0"/>
              <a:t>Developed by Wes McKinney in 2008 </a:t>
            </a:r>
          </a:p>
          <a:p>
            <a:endParaRPr lang="en-US" dirty="0"/>
          </a:p>
          <a:p>
            <a:pPr marL="285750" indent="-285750">
              <a:buFont typeface="Arial" panose="020B0604020202020204" pitchFamily="34" charset="0"/>
              <a:buChar char="•"/>
            </a:pPr>
            <a:r>
              <a:rPr lang="en-US" sz="1600" dirty="0"/>
              <a:t>Handles different data types (numerical, categorical, text, datetime, complex)</a:t>
            </a:r>
          </a:p>
          <a:p>
            <a:pPr marL="285750" indent="-285750">
              <a:buFont typeface="Arial" panose="020B0604020202020204" pitchFamily="34" charset="0"/>
              <a:buChar char="•"/>
            </a:pPr>
            <a:r>
              <a:rPr lang="en-US" sz="1600" dirty="0"/>
              <a:t>Variety of functions for analysis </a:t>
            </a:r>
          </a:p>
          <a:p>
            <a:pPr marL="285750" indent="-285750">
              <a:buFont typeface="Arial" panose="020B0604020202020204" pitchFamily="34" charset="0"/>
              <a:buChar char="•"/>
            </a:pPr>
            <a:r>
              <a:rPr lang="en-US" sz="1600" dirty="0"/>
              <a:t>Flexible shaping, reshaping and pivoting of datasets</a:t>
            </a:r>
          </a:p>
          <a:p>
            <a:pPr marL="285750" indent="-285750">
              <a:buFont typeface="Arial" panose="020B0604020202020204" pitchFamily="34" charset="0"/>
              <a:buChar char="•"/>
            </a:pPr>
            <a:r>
              <a:rPr lang="en-US" sz="1600" dirty="0"/>
              <a:t>High performance merging and joining of data</a:t>
            </a:r>
          </a:p>
          <a:p>
            <a:pPr marL="285750" indent="-285750">
              <a:buFont typeface="Arial" panose="020B0604020202020204" pitchFamily="34" charset="0"/>
              <a:buChar char="•"/>
            </a:pPr>
            <a:r>
              <a:rPr lang="en-US" sz="1600" dirty="0"/>
              <a:t>Time Series functionality</a:t>
            </a:r>
          </a:p>
          <a:p>
            <a:endParaRPr lang="en-US" dirty="0"/>
          </a:p>
        </p:txBody>
      </p:sp>
    </p:spTree>
    <p:extLst>
      <p:ext uri="{BB962C8B-B14F-4D97-AF65-F5344CB8AC3E}">
        <p14:creationId xmlns:p14="http://schemas.microsoft.com/office/powerpoint/2010/main" val="216614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4D34-4EF0-CF4F-9A9E-50A542A4928B}"/>
              </a:ext>
            </a:extLst>
          </p:cNvPr>
          <p:cNvSpPr>
            <a:spLocks noGrp="1"/>
          </p:cNvSpPr>
          <p:nvPr>
            <p:ph type="title"/>
          </p:nvPr>
        </p:nvSpPr>
        <p:spPr/>
        <p:txBody>
          <a:bodyPr/>
          <a:lstStyle/>
          <a:p>
            <a:r>
              <a:rPr lang="en-US"/>
              <a:t>Pandas </a:t>
            </a:r>
            <a:endParaRPr lang="en-US" dirty="0"/>
          </a:p>
        </p:txBody>
      </p:sp>
      <p:sp>
        <p:nvSpPr>
          <p:cNvPr id="4" name="Slide Number Placeholder 3">
            <a:extLst>
              <a:ext uri="{FF2B5EF4-FFF2-40B4-BE49-F238E27FC236}">
                <a16:creationId xmlns:a16="http://schemas.microsoft.com/office/drawing/2014/main" id="{542C3BC0-5262-134B-B8F7-08B117EA0EB2}"/>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27</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CF289967-93D5-9E44-8338-7A1EF2570BC6}"/>
              </a:ext>
            </a:extLst>
          </p:cNvPr>
          <p:cNvSpPr>
            <a:spLocks noGrp="1"/>
          </p:cNvSpPr>
          <p:nvPr>
            <p:ph type="body" sz="half" idx="2"/>
          </p:nvPr>
        </p:nvSpPr>
        <p:spPr/>
        <p:txBody>
          <a:bodyPr/>
          <a:lstStyle/>
          <a:p>
            <a:r>
              <a:rPr lang="en-US" dirty="0"/>
              <a:t>Data Types </a:t>
            </a:r>
          </a:p>
        </p:txBody>
      </p:sp>
      <p:sp>
        <p:nvSpPr>
          <p:cNvPr id="8" name="Content Placeholder 7">
            <a:extLst>
              <a:ext uri="{FF2B5EF4-FFF2-40B4-BE49-F238E27FC236}">
                <a16:creationId xmlns:a16="http://schemas.microsoft.com/office/drawing/2014/main" id="{14C6F93D-C186-F641-BAD5-9BDF6AC7F0CF}"/>
              </a:ext>
            </a:extLst>
          </p:cNvPr>
          <p:cNvSpPr>
            <a:spLocks noGrp="1"/>
          </p:cNvSpPr>
          <p:nvPr>
            <p:ph idx="1"/>
          </p:nvPr>
        </p:nvSpPr>
        <p:spPr/>
        <p:txBody>
          <a:bodyPr/>
          <a:lstStyle/>
          <a:p>
            <a:r>
              <a:rPr lang="en-US" dirty="0"/>
              <a:t>To add to our confusion, Pandas has their own “data types” which are essentially extensions of Python types and NumPy data types. The table below details these. </a:t>
            </a:r>
          </a:p>
          <a:p>
            <a:pPr lvl="1"/>
            <a:r>
              <a:rPr lang="en-US" dirty="0"/>
              <a:t>Converting between data types in Pandas is straight forward </a:t>
            </a:r>
          </a:p>
          <a:p>
            <a:pPr lvl="2"/>
            <a:r>
              <a:rPr lang="en-US" dirty="0"/>
              <a:t>Use </a:t>
            </a:r>
            <a:r>
              <a:rPr lang="en-US" b="1" dirty="0" err="1"/>
              <a:t>astype</a:t>
            </a:r>
            <a:r>
              <a:rPr lang="en-US" b="1" dirty="0"/>
              <a:t>() </a:t>
            </a:r>
            <a:r>
              <a:rPr lang="en-US" dirty="0"/>
              <a:t>to force an appropriate </a:t>
            </a:r>
            <a:r>
              <a:rPr lang="en-US" dirty="0" err="1"/>
              <a:t>dtype</a:t>
            </a:r>
            <a:endParaRPr lang="en-US" dirty="0"/>
          </a:p>
          <a:p>
            <a:pPr lvl="2"/>
            <a:r>
              <a:rPr lang="en-US" dirty="0"/>
              <a:t>Use pandas' functions such as </a:t>
            </a:r>
            <a:r>
              <a:rPr lang="en-US" b="1" dirty="0" err="1"/>
              <a:t>to_numeric</a:t>
            </a:r>
            <a:r>
              <a:rPr lang="en-US" b="1" dirty="0"/>
              <a:t>() </a:t>
            </a:r>
            <a:r>
              <a:rPr lang="en-US" dirty="0"/>
              <a:t>or </a:t>
            </a:r>
            <a:r>
              <a:rPr lang="en-US" b="1" dirty="0" err="1"/>
              <a:t>to_datetime</a:t>
            </a:r>
            <a:r>
              <a:rPr lang="en-US" b="1" dirty="0"/>
              <a:t>()</a:t>
            </a:r>
          </a:p>
        </p:txBody>
      </p:sp>
      <p:graphicFrame>
        <p:nvGraphicFramePr>
          <p:cNvPr id="9" name="Table 8">
            <a:extLst>
              <a:ext uri="{FF2B5EF4-FFF2-40B4-BE49-F238E27FC236}">
                <a16:creationId xmlns:a16="http://schemas.microsoft.com/office/drawing/2014/main" id="{8D76F21B-62A8-764A-B7E1-79DC2B9CE148}"/>
              </a:ext>
            </a:extLst>
          </p:cNvPr>
          <p:cNvGraphicFramePr>
            <a:graphicFrameLocks noGrp="1"/>
          </p:cNvGraphicFramePr>
          <p:nvPr/>
        </p:nvGraphicFramePr>
        <p:xfrm>
          <a:off x="1135760" y="3890402"/>
          <a:ext cx="8798870" cy="2312710"/>
        </p:xfrm>
        <a:graphic>
          <a:graphicData uri="http://schemas.openxmlformats.org/drawingml/2006/table">
            <a:tbl>
              <a:tblPr firstRow="1" bandRow="1">
                <a:tableStyleId>{72833802-FEF1-4C79-8D5D-14CF1EAF98D9}</a:tableStyleId>
              </a:tblPr>
              <a:tblGrid>
                <a:gridCol w="2597362">
                  <a:extLst>
                    <a:ext uri="{9D8B030D-6E8A-4147-A177-3AD203B41FA5}">
                      <a16:colId xmlns:a16="http://schemas.microsoft.com/office/drawing/2014/main" val="1742967088"/>
                    </a:ext>
                  </a:extLst>
                </a:gridCol>
                <a:gridCol w="2637866">
                  <a:extLst>
                    <a:ext uri="{9D8B030D-6E8A-4147-A177-3AD203B41FA5}">
                      <a16:colId xmlns:a16="http://schemas.microsoft.com/office/drawing/2014/main" val="3742246804"/>
                    </a:ext>
                  </a:extLst>
                </a:gridCol>
                <a:gridCol w="3563642">
                  <a:extLst>
                    <a:ext uri="{9D8B030D-6E8A-4147-A177-3AD203B41FA5}">
                      <a16:colId xmlns:a16="http://schemas.microsoft.com/office/drawing/2014/main" val="3452988268"/>
                    </a:ext>
                  </a:extLst>
                </a:gridCol>
              </a:tblGrid>
              <a:tr h="197556">
                <a:tc>
                  <a:txBody>
                    <a:bodyPr/>
                    <a:lstStyle/>
                    <a:p>
                      <a:pPr algn="l" fontAlgn="b"/>
                      <a:r>
                        <a:rPr lang="en-US" sz="1300" dirty="0">
                          <a:effectLst/>
                        </a:rPr>
                        <a:t>Pandas </a:t>
                      </a:r>
                      <a:r>
                        <a:rPr lang="en-US" sz="1300" dirty="0" err="1">
                          <a:effectLst/>
                        </a:rPr>
                        <a:t>dtype</a:t>
                      </a:r>
                      <a:endParaRPr lang="en-US" sz="1300" dirty="0">
                        <a:effectLst/>
                      </a:endParaRPr>
                    </a:p>
                  </a:txBody>
                  <a:tcPr marL="34634" marR="34634" marT="34634" marB="34634" anchor="b"/>
                </a:tc>
                <a:tc>
                  <a:txBody>
                    <a:bodyPr/>
                    <a:lstStyle/>
                    <a:p>
                      <a:pPr algn="l" fontAlgn="b"/>
                      <a:r>
                        <a:rPr lang="en-US" sz="1300" dirty="0">
                          <a:effectLst/>
                        </a:rPr>
                        <a:t>Python type</a:t>
                      </a:r>
                    </a:p>
                  </a:txBody>
                  <a:tcPr marL="34634" marR="34634" marT="34634" marB="34634" anchor="b"/>
                </a:tc>
                <a:tc>
                  <a:txBody>
                    <a:bodyPr/>
                    <a:lstStyle/>
                    <a:p>
                      <a:pPr algn="l" fontAlgn="b"/>
                      <a:r>
                        <a:rPr lang="en-US" sz="1300" dirty="0">
                          <a:effectLst/>
                        </a:rPr>
                        <a:t>Usage</a:t>
                      </a:r>
                    </a:p>
                  </a:txBody>
                  <a:tcPr marL="34634" marR="34634" marT="34634" marB="34634" anchor="b"/>
                </a:tc>
                <a:extLst>
                  <a:ext uri="{0D108BD9-81ED-4DB2-BD59-A6C34878D82A}">
                    <a16:rowId xmlns:a16="http://schemas.microsoft.com/office/drawing/2014/main" val="2758154023"/>
                  </a:ext>
                </a:extLst>
              </a:tr>
              <a:tr h="343935">
                <a:tc>
                  <a:txBody>
                    <a:bodyPr/>
                    <a:lstStyle/>
                    <a:p>
                      <a:pPr fontAlgn="t"/>
                      <a:r>
                        <a:rPr lang="en-US" sz="1300">
                          <a:effectLst/>
                        </a:rPr>
                        <a:t>object</a:t>
                      </a:r>
                    </a:p>
                  </a:txBody>
                  <a:tcPr marL="34634" marR="34634" marT="34634" marB="34634"/>
                </a:tc>
                <a:tc>
                  <a:txBody>
                    <a:bodyPr/>
                    <a:lstStyle/>
                    <a:p>
                      <a:pPr fontAlgn="t"/>
                      <a:r>
                        <a:rPr lang="en-US" sz="1300">
                          <a:effectLst/>
                        </a:rPr>
                        <a:t>str or mixed</a:t>
                      </a:r>
                    </a:p>
                  </a:txBody>
                  <a:tcPr marL="34634" marR="34634" marT="34634" marB="34634"/>
                </a:tc>
                <a:tc>
                  <a:txBody>
                    <a:bodyPr/>
                    <a:lstStyle/>
                    <a:p>
                      <a:pPr fontAlgn="t"/>
                      <a:r>
                        <a:rPr lang="en-US" sz="1300">
                          <a:effectLst/>
                        </a:rPr>
                        <a:t>Text or mixed numeric and non-numeric values</a:t>
                      </a:r>
                    </a:p>
                  </a:txBody>
                  <a:tcPr marL="34634" marR="34634" marT="34634" marB="34634"/>
                </a:tc>
                <a:extLst>
                  <a:ext uri="{0D108BD9-81ED-4DB2-BD59-A6C34878D82A}">
                    <a16:rowId xmlns:a16="http://schemas.microsoft.com/office/drawing/2014/main" val="95486130"/>
                  </a:ext>
                </a:extLst>
              </a:tr>
              <a:tr h="317579">
                <a:tc>
                  <a:txBody>
                    <a:bodyPr/>
                    <a:lstStyle/>
                    <a:p>
                      <a:pPr fontAlgn="t"/>
                      <a:r>
                        <a:rPr lang="en-US" sz="1300" dirty="0">
                          <a:effectLst/>
                        </a:rPr>
                        <a:t>int64</a:t>
                      </a:r>
                    </a:p>
                  </a:txBody>
                  <a:tcPr marL="34634" marR="34634" marT="34634" marB="34634"/>
                </a:tc>
                <a:tc>
                  <a:txBody>
                    <a:bodyPr/>
                    <a:lstStyle/>
                    <a:p>
                      <a:pPr fontAlgn="t"/>
                      <a:r>
                        <a:rPr lang="en-US" sz="1300">
                          <a:effectLst/>
                        </a:rPr>
                        <a:t>int</a:t>
                      </a:r>
                    </a:p>
                  </a:txBody>
                  <a:tcPr marL="34634" marR="34634" marT="34634" marB="34634"/>
                </a:tc>
                <a:tc>
                  <a:txBody>
                    <a:bodyPr/>
                    <a:lstStyle/>
                    <a:p>
                      <a:pPr fontAlgn="t"/>
                      <a:r>
                        <a:rPr lang="en-US" sz="1300">
                          <a:effectLst/>
                        </a:rPr>
                        <a:t>Integer numbers</a:t>
                      </a:r>
                    </a:p>
                  </a:txBody>
                  <a:tcPr marL="34634" marR="34634" marT="34634" marB="34634"/>
                </a:tc>
                <a:extLst>
                  <a:ext uri="{0D108BD9-81ED-4DB2-BD59-A6C34878D82A}">
                    <a16:rowId xmlns:a16="http://schemas.microsoft.com/office/drawing/2014/main" val="377811834"/>
                  </a:ext>
                </a:extLst>
              </a:tr>
              <a:tr h="220370">
                <a:tc>
                  <a:txBody>
                    <a:bodyPr/>
                    <a:lstStyle/>
                    <a:p>
                      <a:pPr fontAlgn="t"/>
                      <a:r>
                        <a:rPr lang="en-US" sz="1300" dirty="0">
                          <a:effectLst/>
                        </a:rPr>
                        <a:t>float64</a:t>
                      </a:r>
                    </a:p>
                  </a:txBody>
                  <a:tcPr marL="34634" marR="34634" marT="34634" marB="34634"/>
                </a:tc>
                <a:tc>
                  <a:txBody>
                    <a:bodyPr/>
                    <a:lstStyle/>
                    <a:p>
                      <a:pPr fontAlgn="t"/>
                      <a:r>
                        <a:rPr lang="en-US" sz="1300">
                          <a:effectLst/>
                        </a:rPr>
                        <a:t>float</a:t>
                      </a:r>
                    </a:p>
                  </a:txBody>
                  <a:tcPr marL="34634" marR="34634" marT="34634" marB="34634"/>
                </a:tc>
                <a:tc>
                  <a:txBody>
                    <a:bodyPr/>
                    <a:lstStyle/>
                    <a:p>
                      <a:pPr fontAlgn="t"/>
                      <a:r>
                        <a:rPr lang="en-US" sz="1300">
                          <a:effectLst/>
                        </a:rPr>
                        <a:t>Floating point numbers</a:t>
                      </a:r>
                    </a:p>
                  </a:txBody>
                  <a:tcPr marL="34634" marR="34634" marT="34634" marB="34634"/>
                </a:tc>
                <a:extLst>
                  <a:ext uri="{0D108BD9-81ED-4DB2-BD59-A6C34878D82A}">
                    <a16:rowId xmlns:a16="http://schemas.microsoft.com/office/drawing/2014/main" val="2947337999"/>
                  </a:ext>
                </a:extLst>
              </a:tr>
              <a:tr h="197556">
                <a:tc>
                  <a:txBody>
                    <a:bodyPr/>
                    <a:lstStyle/>
                    <a:p>
                      <a:pPr fontAlgn="t"/>
                      <a:r>
                        <a:rPr lang="en-US" sz="1300">
                          <a:effectLst/>
                        </a:rPr>
                        <a:t>bool</a:t>
                      </a:r>
                    </a:p>
                  </a:txBody>
                  <a:tcPr marL="34634" marR="34634" marT="34634" marB="34634"/>
                </a:tc>
                <a:tc>
                  <a:txBody>
                    <a:bodyPr/>
                    <a:lstStyle/>
                    <a:p>
                      <a:pPr fontAlgn="t"/>
                      <a:r>
                        <a:rPr lang="en-US" sz="1300">
                          <a:effectLst/>
                        </a:rPr>
                        <a:t>bool</a:t>
                      </a:r>
                    </a:p>
                  </a:txBody>
                  <a:tcPr marL="34634" marR="34634" marT="34634" marB="34634"/>
                </a:tc>
                <a:tc>
                  <a:txBody>
                    <a:bodyPr/>
                    <a:lstStyle/>
                    <a:p>
                      <a:pPr fontAlgn="t"/>
                      <a:r>
                        <a:rPr lang="en-US" sz="1300">
                          <a:effectLst/>
                        </a:rPr>
                        <a:t>True/False values</a:t>
                      </a:r>
                    </a:p>
                  </a:txBody>
                  <a:tcPr marL="34634" marR="34634" marT="34634" marB="34634"/>
                </a:tc>
                <a:extLst>
                  <a:ext uri="{0D108BD9-81ED-4DB2-BD59-A6C34878D82A}">
                    <a16:rowId xmlns:a16="http://schemas.microsoft.com/office/drawing/2014/main" val="4159357536"/>
                  </a:ext>
                </a:extLst>
              </a:tr>
              <a:tr h="220370">
                <a:tc>
                  <a:txBody>
                    <a:bodyPr/>
                    <a:lstStyle/>
                    <a:p>
                      <a:pPr fontAlgn="t"/>
                      <a:r>
                        <a:rPr lang="en-US" sz="1300">
                          <a:effectLst/>
                        </a:rPr>
                        <a:t>datetime64</a:t>
                      </a:r>
                    </a:p>
                  </a:txBody>
                  <a:tcPr marL="34634" marR="34634" marT="34634" marB="34634"/>
                </a:tc>
                <a:tc>
                  <a:txBody>
                    <a:bodyPr/>
                    <a:lstStyle/>
                    <a:p>
                      <a:pPr fontAlgn="t"/>
                      <a:r>
                        <a:rPr lang="en-US" sz="1300">
                          <a:effectLst/>
                        </a:rPr>
                        <a:t>datetime</a:t>
                      </a:r>
                    </a:p>
                  </a:txBody>
                  <a:tcPr marL="34634" marR="34634" marT="34634" marB="34634"/>
                </a:tc>
                <a:tc>
                  <a:txBody>
                    <a:bodyPr/>
                    <a:lstStyle/>
                    <a:p>
                      <a:pPr fontAlgn="t"/>
                      <a:r>
                        <a:rPr lang="en-US" sz="1300">
                          <a:effectLst/>
                        </a:rPr>
                        <a:t>Date and time values</a:t>
                      </a:r>
                    </a:p>
                  </a:txBody>
                  <a:tcPr marL="34634" marR="34634" marT="34634" marB="34634"/>
                </a:tc>
                <a:extLst>
                  <a:ext uri="{0D108BD9-81ED-4DB2-BD59-A6C34878D82A}">
                    <a16:rowId xmlns:a16="http://schemas.microsoft.com/office/drawing/2014/main" val="1477924383"/>
                  </a:ext>
                </a:extLst>
              </a:tr>
              <a:tr h="314256">
                <a:tc>
                  <a:txBody>
                    <a:bodyPr/>
                    <a:lstStyle/>
                    <a:p>
                      <a:pPr fontAlgn="t"/>
                      <a:r>
                        <a:rPr lang="en-US" sz="1300">
                          <a:effectLst/>
                        </a:rPr>
                        <a:t>timedelta[ns]</a:t>
                      </a:r>
                    </a:p>
                  </a:txBody>
                  <a:tcPr marL="34634" marR="34634" marT="34634" marB="34634"/>
                </a:tc>
                <a:tc>
                  <a:txBody>
                    <a:bodyPr/>
                    <a:lstStyle/>
                    <a:p>
                      <a:pPr fontAlgn="t"/>
                      <a:r>
                        <a:rPr lang="en-US" sz="1300">
                          <a:effectLst/>
                        </a:rPr>
                        <a:t>NA</a:t>
                      </a:r>
                    </a:p>
                  </a:txBody>
                  <a:tcPr marL="34634" marR="34634" marT="34634" marB="34634"/>
                </a:tc>
                <a:tc>
                  <a:txBody>
                    <a:bodyPr/>
                    <a:lstStyle/>
                    <a:p>
                      <a:pPr fontAlgn="t"/>
                      <a:r>
                        <a:rPr lang="en-US" sz="1300">
                          <a:effectLst/>
                        </a:rPr>
                        <a:t>Differences between two datetimes</a:t>
                      </a:r>
                    </a:p>
                  </a:txBody>
                  <a:tcPr marL="34634" marR="34634" marT="34634" marB="34634"/>
                </a:tc>
                <a:extLst>
                  <a:ext uri="{0D108BD9-81ED-4DB2-BD59-A6C34878D82A}">
                    <a16:rowId xmlns:a16="http://schemas.microsoft.com/office/drawing/2014/main" val="3924480143"/>
                  </a:ext>
                </a:extLst>
              </a:tr>
              <a:tr h="220370">
                <a:tc>
                  <a:txBody>
                    <a:bodyPr/>
                    <a:lstStyle/>
                    <a:p>
                      <a:pPr fontAlgn="t"/>
                      <a:r>
                        <a:rPr lang="en-US" sz="1300" dirty="0">
                          <a:effectLst/>
                        </a:rPr>
                        <a:t>category</a:t>
                      </a:r>
                    </a:p>
                  </a:txBody>
                  <a:tcPr marL="34634" marR="34634" marT="34634" marB="34634"/>
                </a:tc>
                <a:tc>
                  <a:txBody>
                    <a:bodyPr/>
                    <a:lstStyle/>
                    <a:p>
                      <a:pPr fontAlgn="t"/>
                      <a:r>
                        <a:rPr lang="en-US" sz="1300">
                          <a:effectLst/>
                        </a:rPr>
                        <a:t>NA</a:t>
                      </a:r>
                    </a:p>
                  </a:txBody>
                  <a:tcPr marL="34634" marR="34634" marT="34634" marB="34634"/>
                </a:tc>
                <a:tc>
                  <a:txBody>
                    <a:bodyPr/>
                    <a:lstStyle/>
                    <a:p>
                      <a:pPr fontAlgn="t"/>
                      <a:r>
                        <a:rPr lang="en-US" sz="1300" dirty="0">
                          <a:effectLst/>
                        </a:rPr>
                        <a:t>Finite list of text values</a:t>
                      </a:r>
                    </a:p>
                  </a:txBody>
                  <a:tcPr marL="34634" marR="34634" marT="34634" marB="34634"/>
                </a:tc>
                <a:extLst>
                  <a:ext uri="{0D108BD9-81ED-4DB2-BD59-A6C34878D82A}">
                    <a16:rowId xmlns:a16="http://schemas.microsoft.com/office/drawing/2014/main" val="1717519664"/>
                  </a:ext>
                </a:extLst>
              </a:tr>
            </a:tbl>
          </a:graphicData>
        </a:graphic>
      </p:graphicFrame>
    </p:spTree>
    <p:extLst>
      <p:ext uri="{BB962C8B-B14F-4D97-AF65-F5344CB8AC3E}">
        <p14:creationId xmlns:p14="http://schemas.microsoft.com/office/powerpoint/2010/main" val="1746087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E48D-65C1-3F4A-B151-D388B1C30B76}"/>
              </a:ext>
            </a:extLst>
          </p:cNvPr>
          <p:cNvSpPr>
            <a:spLocks noGrp="1"/>
          </p:cNvSpPr>
          <p:nvPr>
            <p:ph type="title"/>
          </p:nvPr>
        </p:nvSpPr>
        <p:spPr/>
        <p:txBody>
          <a:bodyPr/>
          <a:lstStyle/>
          <a:p>
            <a:r>
              <a:rPr lang="en-US" dirty="0"/>
              <a:t>Pandas</a:t>
            </a:r>
          </a:p>
        </p:txBody>
      </p:sp>
      <p:sp>
        <p:nvSpPr>
          <p:cNvPr id="8" name="Content Placeholder 7">
            <a:extLst>
              <a:ext uri="{FF2B5EF4-FFF2-40B4-BE49-F238E27FC236}">
                <a16:creationId xmlns:a16="http://schemas.microsoft.com/office/drawing/2014/main" id="{71AB7767-4556-B141-97EE-C2AF1AAA4789}"/>
              </a:ext>
            </a:extLst>
          </p:cNvPr>
          <p:cNvSpPr>
            <a:spLocks noGrp="1"/>
          </p:cNvSpPr>
          <p:nvPr>
            <p:ph idx="1"/>
          </p:nvPr>
        </p:nvSpPr>
        <p:spPr/>
        <p:txBody>
          <a:bodyPr>
            <a:normAutofit/>
          </a:bodyPr>
          <a:lstStyle/>
          <a:p>
            <a:r>
              <a:rPr lang="en-US" dirty="0" err="1"/>
              <a:t>df.shape</a:t>
            </a:r>
            <a:r>
              <a:rPr lang="en-US" dirty="0"/>
              <a:t> – returns the number of rows and columns of a data frame </a:t>
            </a:r>
          </a:p>
          <a:p>
            <a:pPr lvl="1"/>
            <a:r>
              <a:rPr lang="en-US" dirty="0"/>
              <a:t>You can reference </a:t>
            </a:r>
            <a:r>
              <a:rPr lang="en-US" dirty="0" err="1"/>
              <a:t>df.shape</a:t>
            </a:r>
            <a:r>
              <a:rPr lang="en-US" dirty="0"/>
              <a:t>[0] to return number of records. </a:t>
            </a:r>
          </a:p>
          <a:p>
            <a:r>
              <a:rPr lang="en-US" dirty="0" err="1"/>
              <a:t>df.columns</a:t>
            </a:r>
            <a:r>
              <a:rPr lang="en-US" dirty="0"/>
              <a:t> – returns a “list” of columns </a:t>
            </a:r>
          </a:p>
          <a:p>
            <a:pPr lvl="1"/>
            <a:r>
              <a:rPr lang="en-US" dirty="0"/>
              <a:t>You can change column names by updating the list OR using the rename function </a:t>
            </a:r>
          </a:p>
          <a:p>
            <a:r>
              <a:rPr lang="en-US" dirty="0" err="1"/>
              <a:t>df.dtypes</a:t>
            </a:r>
            <a:r>
              <a:rPr lang="en-US" dirty="0"/>
              <a:t> – returns a Series with the data type of each column</a:t>
            </a:r>
          </a:p>
          <a:p>
            <a:pPr lvl="1"/>
            <a:r>
              <a:rPr lang="en-US" dirty="0"/>
              <a:t>Use this to check the assigned data types </a:t>
            </a:r>
          </a:p>
          <a:p>
            <a:r>
              <a:rPr lang="en-US" dirty="0" err="1"/>
              <a:t>df.index</a:t>
            </a:r>
            <a:r>
              <a:rPr lang="en-US" dirty="0"/>
              <a:t> – returns the range index object, details on the index, not super useful. </a:t>
            </a:r>
          </a:p>
          <a:p>
            <a:r>
              <a:rPr lang="en-US" dirty="0" err="1"/>
              <a:t>df.info</a:t>
            </a:r>
            <a:r>
              <a:rPr lang="en-US" dirty="0"/>
              <a:t>() – returns all the above and more about the </a:t>
            </a:r>
            <a:r>
              <a:rPr lang="en-US" dirty="0" err="1"/>
              <a:t>dataframe</a:t>
            </a:r>
            <a:r>
              <a:rPr lang="en-US" dirty="0"/>
              <a:t>. </a:t>
            </a:r>
          </a:p>
          <a:p>
            <a:pPr lvl="1"/>
            <a:r>
              <a:rPr lang="en-US" dirty="0"/>
              <a:t>Use this to get details about your </a:t>
            </a:r>
            <a:r>
              <a:rPr lang="en-US"/>
              <a:t>data frame. </a:t>
            </a:r>
            <a:endParaRPr lang="en-US" dirty="0"/>
          </a:p>
        </p:txBody>
      </p:sp>
      <p:sp>
        <p:nvSpPr>
          <p:cNvPr id="4" name="Slide Number Placeholder 3">
            <a:extLst>
              <a:ext uri="{FF2B5EF4-FFF2-40B4-BE49-F238E27FC236}">
                <a16:creationId xmlns:a16="http://schemas.microsoft.com/office/drawing/2014/main" id="{C074136E-800E-0C49-979D-C00F169F271C}"/>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28</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C3A897D2-E240-5C46-86B8-2F0A36ED2442}"/>
              </a:ext>
            </a:extLst>
          </p:cNvPr>
          <p:cNvSpPr>
            <a:spLocks noGrp="1"/>
          </p:cNvSpPr>
          <p:nvPr>
            <p:ph type="body" sz="half" idx="2"/>
          </p:nvPr>
        </p:nvSpPr>
        <p:spPr/>
        <p:txBody>
          <a:bodyPr/>
          <a:lstStyle/>
          <a:p>
            <a:r>
              <a:rPr lang="en-US" dirty="0"/>
              <a:t>Properties </a:t>
            </a:r>
          </a:p>
        </p:txBody>
      </p:sp>
    </p:spTree>
    <p:extLst>
      <p:ext uri="{BB962C8B-B14F-4D97-AF65-F5344CB8AC3E}">
        <p14:creationId xmlns:p14="http://schemas.microsoft.com/office/powerpoint/2010/main" val="373683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5EA3-B641-1247-B090-886C7AD03EC7}"/>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8271B3E1-EB92-3E41-8B1C-3FBCB7D40101}"/>
              </a:ext>
            </a:extLst>
          </p:cNvPr>
          <p:cNvSpPr>
            <a:spLocks noGrp="1"/>
          </p:cNvSpPr>
          <p:nvPr>
            <p:ph idx="1"/>
          </p:nvPr>
        </p:nvSpPr>
        <p:spPr>
          <a:xfrm>
            <a:off x="773723" y="1747516"/>
            <a:ext cx="11039394" cy="2737821"/>
          </a:xfrm>
        </p:spPr>
        <p:txBody>
          <a:bodyPr>
            <a:noAutofit/>
          </a:bodyPr>
          <a:lstStyle/>
          <a:p>
            <a:r>
              <a:rPr lang="en-US" sz="1800" dirty="0"/>
              <a:t>Each column in a data frame is a “series” </a:t>
            </a:r>
          </a:p>
          <a:p>
            <a:pPr lvl="1"/>
            <a:r>
              <a:rPr lang="en-US" sz="1600" dirty="0"/>
              <a:t>Think of it as a single column </a:t>
            </a:r>
            <a:r>
              <a:rPr lang="en-US" sz="1600" dirty="0" err="1"/>
              <a:t>DataFrame</a:t>
            </a:r>
            <a:endParaRPr lang="en-US" sz="1600" dirty="0"/>
          </a:p>
          <a:p>
            <a:pPr lvl="2"/>
            <a:r>
              <a:rPr lang="en-US" b="1" dirty="0" err="1">
                <a:latin typeface="Courier New" panose="02070309020205020404" pitchFamily="49" charset="0"/>
                <a:cs typeface="Courier New" panose="02070309020205020404" pitchFamily="49" charset="0"/>
              </a:rPr>
              <a:t>newSeries</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df</a:t>
            </a:r>
            <a:r>
              <a:rPr lang="en-US" b="1" dirty="0">
                <a:latin typeface="Courier New" panose="02070309020205020404" pitchFamily="49" charset="0"/>
                <a:cs typeface="Courier New" panose="02070309020205020404" pitchFamily="49" charset="0"/>
              </a:rPr>
              <a:t>[“Column1”]</a:t>
            </a:r>
          </a:p>
        </p:txBody>
      </p:sp>
      <p:sp>
        <p:nvSpPr>
          <p:cNvPr id="4" name="Slide Number Placeholder 3">
            <a:extLst>
              <a:ext uri="{FF2B5EF4-FFF2-40B4-BE49-F238E27FC236}">
                <a16:creationId xmlns:a16="http://schemas.microsoft.com/office/drawing/2014/main" id="{55179974-9BDD-C54F-BAB1-48056EA1551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29</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3390B0-B51D-CA43-BD05-0C17A3246029}"/>
              </a:ext>
            </a:extLst>
          </p:cNvPr>
          <p:cNvSpPr>
            <a:spLocks noGrp="1"/>
          </p:cNvSpPr>
          <p:nvPr>
            <p:ph type="body" sz="half" idx="2"/>
          </p:nvPr>
        </p:nvSpPr>
        <p:spPr/>
        <p:txBody>
          <a:bodyPr/>
          <a:lstStyle/>
          <a:p>
            <a:r>
              <a:rPr lang="en-US" dirty="0"/>
              <a:t>What is a Series?</a:t>
            </a:r>
          </a:p>
        </p:txBody>
      </p:sp>
      <p:sp>
        <p:nvSpPr>
          <p:cNvPr id="6" name="Rectangle 5">
            <a:extLst>
              <a:ext uri="{FF2B5EF4-FFF2-40B4-BE49-F238E27FC236}">
                <a16:creationId xmlns:a16="http://schemas.microsoft.com/office/drawing/2014/main" id="{7BCA9526-6BEB-0E49-B169-BA19DC46106A}"/>
              </a:ext>
            </a:extLst>
          </p:cNvPr>
          <p:cNvSpPr/>
          <p:nvPr/>
        </p:nvSpPr>
        <p:spPr>
          <a:xfrm>
            <a:off x="1864499" y="6244925"/>
            <a:ext cx="8242321" cy="369332"/>
          </a:xfrm>
          <a:prstGeom prst="rect">
            <a:avLst/>
          </a:prstGeom>
        </p:spPr>
        <p:txBody>
          <a:bodyPr wrap="square">
            <a:spAutoFit/>
          </a:bodyPr>
          <a:lstStyle/>
          <a:p>
            <a:r>
              <a:rPr lang="en-US" dirty="0">
                <a:hlinkClick r:id="rId2"/>
              </a:rPr>
              <a:t>https://pandas.pydata.org/pandas-docs/stable/reference/api/pandas.Series.html</a:t>
            </a:r>
            <a:endParaRPr lang="en-US" dirty="0"/>
          </a:p>
        </p:txBody>
      </p:sp>
      <p:graphicFrame>
        <p:nvGraphicFramePr>
          <p:cNvPr id="7" name="Table 6">
            <a:extLst>
              <a:ext uri="{FF2B5EF4-FFF2-40B4-BE49-F238E27FC236}">
                <a16:creationId xmlns:a16="http://schemas.microsoft.com/office/drawing/2014/main" id="{E78442D9-AF21-4947-9DFF-D94937E19A9B}"/>
              </a:ext>
            </a:extLst>
          </p:cNvPr>
          <p:cNvGraphicFramePr>
            <a:graphicFrameLocks noGrp="1"/>
          </p:cNvGraphicFramePr>
          <p:nvPr/>
        </p:nvGraphicFramePr>
        <p:xfrm>
          <a:off x="2022474" y="2975358"/>
          <a:ext cx="5094804" cy="2308100"/>
        </p:xfrm>
        <a:graphic>
          <a:graphicData uri="http://schemas.openxmlformats.org/drawingml/2006/table">
            <a:tbl>
              <a:tblPr firstRow="1" firstCol="1" bandRow="1">
                <a:tableStyleId>{5C22544A-7EE6-4342-B048-85BDC9FD1C3A}</a:tableStyleId>
              </a:tblPr>
              <a:tblGrid>
                <a:gridCol w="1273701">
                  <a:extLst>
                    <a:ext uri="{9D8B030D-6E8A-4147-A177-3AD203B41FA5}">
                      <a16:colId xmlns:a16="http://schemas.microsoft.com/office/drawing/2014/main" val="899689919"/>
                    </a:ext>
                  </a:extLst>
                </a:gridCol>
                <a:gridCol w="1273701">
                  <a:extLst>
                    <a:ext uri="{9D8B030D-6E8A-4147-A177-3AD203B41FA5}">
                      <a16:colId xmlns:a16="http://schemas.microsoft.com/office/drawing/2014/main" val="3857008115"/>
                    </a:ext>
                  </a:extLst>
                </a:gridCol>
                <a:gridCol w="1273701">
                  <a:extLst>
                    <a:ext uri="{9D8B030D-6E8A-4147-A177-3AD203B41FA5}">
                      <a16:colId xmlns:a16="http://schemas.microsoft.com/office/drawing/2014/main" val="2235565724"/>
                    </a:ext>
                  </a:extLst>
                </a:gridCol>
                <a:gridCol w="1273701">
                  <a:extLst>
                    <a:ext uri="{9D8B030D-6E8A-4147-A177-3AD203B41FA5}">
                      <a16:colId xmlns:a16="http://schemas.microsoft.com/office/drawing/2014/main" val="2815208082"/>
                    </a:ext>
                  </a:extLst>
                </a:gridCol>
              </a:tblGrid>
              <a:tr h="461620">
                <a:tc>
                  <a:txBody>
                    <a:bodyPr/>
                    <a:lstStyle/>
                    <a:p>
                      <a:r>
                        <a:rPr lang="en-US" dirty="0"/>
                        <a:t>Index</a:t>
                      </a:r>
                    </a:p>
                  </a:txBody>
                  <a:tcPr/>
                </a:tc>
                <a:tc>
                  <a:txBody>
                    <a:bodyPr/>
                    <a:lstStyle/>
                    <a:p>
                      <a:pPr algn="ctr"/>
                      <a:r>
                        <a:rPr lang="en-US" dirty="0"/>
                        <a:t>Column1</a:t>
                      </a:r>
                    </a:p>
                  </a:txBody>
                  <a:tcPr/>
                </a:tc>
                <a:tc>
                  <a:txBody>
                    <a:bodyPr/>
                    <a:lstStyle/>
                    <a:p>
                      <a:pPr algn="ctr"/>
                      <a:r>
                        <a:rPr lang="en-US" dirty="0"/>
                        <a:t>Column2</a:t>
                      </a:r>
                    </a:p>
                  </a:txBody>
                  <a:tcPr/>
                </a:tc>
                <a:tc>
                  <a:txBody>
                    <a:bodyPr/>
                    <a:lstStyle/>
                    <a:p>
                      <a:pPr algn="ctr"/>
                      <a:r>
                        <a:rPr lang="en-US" dirty="0" err="1"/>
                        <a:t>ColumnN</a:t>
                      </a:r>
                      <a:endParaRPr lang="en-US" dirty="0"/>
                    </a:p>
                  </a:txBody>
                  <a:tcPr/>
                </a:tc>
                <a:extLst>
                  <a:ext uri="{0D108BD9-81ED-4DB2-BD59-A6C34878D82A}">
                    <a16:rowId xmlns:a16="http://schemas.microsoft.com/office/drawing/2014/main" val="2970917437"/>
                  </a:ext>
                </a:extLst>
              </a:tr>
              <a:tr h="461620">
                <a:tc>
                  <a:txBody>
                    <a:bodyPr/>
                    <a:lstStyle/>
                    <a:p>
                      <a:r>
                        <a:rPr lang="en-US" dirty="0"/>
                        <a:t>0</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09897354"/>
                  </a:ext>
                </a:extLst>
              </a:tr>
              <a:tr h="461620">
                <a:tc>
                  <a:txBody>
                    <a:bodyPr/>
                    <a:lstStyle/>
                    <a:p>
                      <a:r>
                        <a:rPr lang="en-US" dirty="0"/>
                        <a:t>1</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85715128"/>
                  </a:ext>
                </a:extLst>
              </a:tr>
              <a:tr h="46162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47098168"/>
                  </a:ext>
                </a:extLst>
              </a:tr>
              <a:tr h="461620">
                <a:tc>
                  <a:txBody>
                    <a:bodyPr/>
                    <a:lstStyle/>
                    <a:p>
                      <a:r>
                        <a:rPr lang="en-US" dirty="0"/>
                        <a:t>N</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7133121"/>
                  </a:ext>
                </a:extLst>
              </a:tr>
            </a:tbl>
          </a:graphicData>
        </a:graphic>
      </p:graphicFrame>
      <p:sp>
        <p:nvSpPr>
          <p:cNvPr id="10" name="Rounded Rectangle 9">
            <a:extLst>
              <a:ext uri="{FF2B5EF4-FFF2-40B4-BE49-F238E27FC236}">
                <a16:creationId xmlns:a16="http://schemas.microsoft.com/office/drawing/2014/main" id="{78528316-D90C-1846-B197-49C84427B933}"/>
              </a:ext>
            </a:extLst>
          </p:cNvPr>
          <p:cNvSpPr/>
          <p:nvPr/>
        </p:nvSpPr>
        <p:spPr>
          <a:xfrm>
            <a:off x="7527443" y="2865720"/>
            <a:ext cx="2856395" cy="2597849"/>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5999E8A-E6A2-544C-B2BE-D0D046A17F48}"/>
              </a:ext>
            </a:extLst>
          </p:cNvPr>
          <p:cNvSpPr txBox="1"/>
          <p:nvPr/>
        </p:nvSpPr>
        <p:spPr>
          <a:xfrm>
            <a:off x="8260744" y="2441568"/>
            <a:ext cx="1193471" cy="369332"/>
          </a:xfrm>
          <a:prstGeom prst="rect">
            <a:avLst/>
          </a:prstGeom>
          <a:noFill/>
        </p:spPr>
        <p:txBody>
          <a:bodyPr wrap="square" rtlCol="0">
            <a:spAutoFit/>
          </a:bodyPr>
          <a:lstStyle/>
          <a:p>
            <a:r>
              <a:rPr lang="en-US" dirty="0"/>
              <a:t>Series</a:t>
            </a:r>
          </a:p>
        </p:txBody>
      </p:sp>
      <p:graphicFrame>
        <p:nvGraphicFramePr>
          <p:cNvPr id="12" name="Table 11">
            <a:extLst>
              <a:ext uri="{FF2B5EF4-FFF2-40B4-BE49-F238E27FC236}">
                <a16:creationId xmlns:a16="http://schemas.microsoft.com/office/drawing/2014/main" id="{E03FEE65-5A9E-4947-A8DC-201781E2E874}"/>
              </a:ext>
            </a:extLst>
          </p:cNvPr>
          <p:cNvGraphicFramePr>
            <a:graphicFrameLocks noGrp="1"/>
          </p:cNvGraphicFramePr>
          <p:nvPr/>
        </p:nvGraphicFramePr>
        <p:xfrm>
          <a:off x="7760339" y="2975358"/>
          <a:ext cx="2462802" cy="2308100"/>
        </p:xfrm>
        <a:graphic>
          <a:graphicData uri="http://schemas.openxmlformats.org/drawingml/2006/table">
            <a:tbl>
              <a:tblPr firstRow="1" firstCol="1" bandRow="1">
                <a:tableStyleId>{5C22544A-7EE6-4342-B048-85BDC9FD1C3A}</a:tableStyleId>
              </a:tblPr>
              <a:tblGrid>
                <a:gridCol w="1231401">
                  <a:extLst>
                    <a:ext uri="{9D8B030D-6E8A-4147-A177-3AD203B41FA5}">
                      <a16:colId xmlns:a16="http://schemas.microsoft.com/office/drawing/2014/main" val="786761515"/>
                    </a:ext>
                  </a:extLst>
                </a:gridCol>
                <a:gridCol w="1231401">
                  <a:extLst>
                    <a:ext uri="{9D8B030D-6E8A-4147-A177-3AD203B41FA5}">
                      <a16:colId xmlns:a16="http://schemas.microsoft.com/office/drawing/2014/main" val="246370271"/>
                    </a:ext>
                  </a:extLst>
                </a:gridCol>
              </a:tblGrid>
              <a:tr h="461620">
                <a:tc>
                  <a:txBody>
                    <a:bodyPr/>
                    <a:lstStyle/>
                    <a:p>
                      <a:r>
                        <a:rPr lang="en-US" dirty="0"/>
                        <a:t>Index</a:t>
                      </a:r>
                    </a:p>
                  </a:txBody>
                  <a:tcPr/>
                </a:tc>
                <a:tc>
                  <a:txBody>
                    <a:bodyPr/>
                    <a:lstStyle/>
                    <a:p>
                      <a:pPr algn="ctr"/>
                      <a:r>
                        <a:rPr lang="en-US" dirty="0"/>
                        <a:t>Column1</a:t>
                      </a:r>
                    </a:p>
                  </a:txBody>
                  <a:tcPr/>
                </a:tc>
                <a:extLst>
                  <a:ext uri="{0D108BD9-81ED-4DB2-BD59-A6C34878D82A}">
                    <a16:rowId xmlns:a16="http://schemas.microsoft.com/office/drawing/2014/main" val="3571206064"/>
                  </a:ext>
                </a:extLst>
              </a:tr>
              <a:tr h="461620">
                <a:tc>
                  <a:txBody>
                    <a:bodyPr/>
                    <a:lstStyle/>
                    <a:p>
                      <a:r>
                        <a:rPr lang="en-US" dirty="0"/>
                        <a:t>0</a:t>
                      </a:r>
                    </a:p>
                  </a:txBody>
                  <a:tcPr/>
                </a:tc>
                <a:tc>
                  <a:txBody>
                    <a:bodyPr/>
                    <a:lstStyle/>
                    <a:p>
                      <a:endParaRPr lang="en-US"/>
                    </a:p>
                  </a:txBody>
                  <a:tcPr/>
                </a:tc>
                <a:extLst>
                  <a:ext uri="{0D108BD9-81ED-4DB2-BD59-A6C34878D82A}">
                    <a16:rowId xmlns:a16="http://schemas.microsoft.com/office/drawing/2014/main" val="3946028807"/>
                  </a:ext>
                </a:extLst>
              </a:tr>
              <a:tr h="461620">
                <a:tc>
                  <a:txBody>
                    <a:bodyPr/>
                    <a:lstStyle/>
                    <a:p>
                      <a:r>
                        <a:rPr lang="en-US" dirty="0"/>
                        <a:t>1</a:t>
                      </a:r>
                    </a:p>
                  </a:txBody>
                  <a:tcPr/>
                </a:tc>
                <a:tc>
                  <a:txBody>
                    <a:bodyPr/>
                    <a:lstStyle/>
                    <a:p>
                      <a:endParaRPr lang="en-US" dirty="0"/>
                    </a:p>
                  </a:txBody>
                  <a:tcPr/>
                </a:tc>
                <a:extLst>
                  <a:ext uri="{0D108BD9-81ED-4DB2-BD59-A6C34878D82A}">
                    <a16:rowId xmlns:a16="http://schemas.microsoft.com/office/drawing/2014/main" val="392895429"/>
                  </a:ext>
                </a:extLst>
              </a:tr>
              <a:tr h="461620">
                <a:tc>
                  <a:txBody>
                    <a:bodyPr/>
                    <a:lstStyle/>
                    <a:p>
                      <a:r>
                        <a:rPr lang="en-US" dirty="0"/>
                        <a:t>…</a:t>
                      </a:r>
                    </a:p>
                  </a:txBody>
                  <a:tcPr/>
                </a:tc>
                <a:tc>
                  <a:txBody>
                    <a:bodyPr/>
                    <a:lstStyle/>
                    <a:p>
                      <a:endParaRPr lang="en-US"/>
                    </a:p>
                  </a:txBody>
                  <a:tcPr/>
                </a:tc>
                <a:extLst>
                  <a:ext uri="{0D108BD9-81ED-4DB2-BD59-A6C34878D82A}">
                    <a16:rowId xmlns:a16="http://schemas.microsoft.com/office/drawing/2014/main" val="1185736893"/>
                  </a:ext>
                </a:extLst>
              </a:tr>
              <a:tr h="461620">
                <a:tc>
                  <a:txBody>
                    <a:bodyPr/>
                    <a:lstStyle/>
                    <a:p>
                      <a:r>
                        <a:rPr lang="en-US" dirty="0"/>
                        <a:t>N</a:t>
                      </a:r>
                    </a:p>
                  </a:txBody>
                  <a:tcPr/>
                </a:tc>
                <a:tc>
                  <a:txBody>
                    <a:bodyPr/>
                    <a:lstStyle/>
                    <a:p>
                      <a:endParaRPr lang="en-US" dirty="0"/>
                    </a:p>
                  </a:txBody>
                  <a:tcPr/>
                </a:tc>
                <a:extLst>
                  <a:ext uri="{0D108BD9-81ED-4DB2-BD59-A6C34878D82A}">
                    <a16:rowId xmlns:a16="http://schemas.microsoft.com/office/drawing/2014/main" val="2974620972"/>
                  </a:ext>
                </a:extLst>
              </a:tr>
            </a:tbl>
          </a:graphicData>
        </a:graphic>
      </p:graphicFrame>
      <p:sp>
        <p:nvSpPr>
          <p:cNvPr id="13" name="TextBox 12">
            <a:extLst>
              <a:ext uri="{FF2B5EF4-FFF2-40B4-BE49-F238E27FC236}">
                <a16:creationId xmlns:a16="http://schemas.microsoft.com/office/drawing/2014/main" id="{F98B88D8-19DA-D241-9285-0C9F46C23769}"/>
              </a:ext>
            </a:extLst>
          </p:cNvPr>
          <p:cNvSpPr txBox="1"/>
          <p:nvPr/>
        </p:nvSpPr>
        <p:spPr>
          <a:xfrm>
            <a:off x="7219635" y="3931781"/>
            <a:ext cx="380009" cy="461665"/>
          </a:xfrm>
          <a:prstGeom prst="rect">
            <a:avLst/>
          </a:prstGeom>
          <a:noFill/>
        </p:spPr>
        <p:txBody>
          <a:bodyPr wrap="square" rtlCol="0">
            <a:spAutoFit/>
          </a:bodyPr>
          <a:lstStyle/>
          <a:p>
            <a:r>
              <a:rPr lang="en-US" sz="2400" dirty="0"/>
              <a:t>=</a:t>
            </a:r>
          </a:p>
        </p:txBody>
      </p:sp>
      <p:sp>
        <p:nvSpPr>
          <p:cNvPr id="14" name="Rectangle 13">
            <a:extLst>
              <a:ext uri="{FF2B5EF4-FFF2-40B4-BE49-F238E27FC236}">
                <a16:creationId xmlns:a16="http://schemas.microsoft.com/office/drawing/2014/main" id="{8D2B8BE5-1580-EF4D-873A-289ADF3F62D0}"/>
              </a:ext>
            </a:extLst>
          </p:cNvPr>
          <p:cNvSpPr/>
          <p:nvPr/>
        </p:nvSpPr>
        <p:spPr>
          <a:xfrm>
            <a:off x="2022474" y="5463569"/>
            <a:ext cx="4572000" cy="646331"/>
          </a:xfrm>
          <a:prstGeom prst="rect">
            <a:avLst/>
          </a:prstGeom>
        </p:spPr>
        <p:txBody>
          <a:bodyPr>
            <a:spAutoFit/>
          </a:bodyPr>
          <a:lstStyle/>
          <a:p>
            <a:r>
              <a:rPr lang="en-US" dirty="0">
                <a:solidFill>
                  <a:srgbClr val="C65D09"/>
                </a:solidFill>
                <a:latin typeface="Courier New" panose="02070309020205020404" pitchFamily="49" charset="0"/>
                <a:cs typeface="Courier New" panose="02070309020205020404" pitchFamily="49" charset="0"/>
              </a:rPr>
              <a:t>&gt; </a:t>
            </a:r>
            <a:r>
              <a:rPr lang="en-US" dirty="0">
                <a:solidFill>
                  <a:srgbClr val="007020"/>
                </a:solidFill>
                <a:latin typeface="Courier New" panose="02070309020205020404" pitchFamily="49" charset="0"/>
                <a:cs typeface="Courier New" panose="02070309020205020404" pitchFamily="49" charset="0"/>
              </a:rPr>
              <a:t>type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a:t>
            </a:r>
            <a:r>
              <a:rPr lang="en-US" dirty="0">
                <a:solidFill>
                  <a:srgbClr val="4070A0"/>
                </a:solidFill>
                <a:latin typeface="Courier New" panose="02070309020205020404" pitchFamily="49" charset="0"/>
                <a:cs typeface="Courier New" panose="02070309020205020404" pitchFamily="49" charset="0"/>
              </a:rPr>
              <a:t>”Column1"</a:t>
            </a:r>
            <a:r>
              <a:rPr lang="en-US" dirty="0">
                <a:latin typeface="Courier New" panose="02070309020205020404" pitchFamily="49" charset="0"/>
                <a:cs typeface="Courier New" panose="02070309020205020404" pitchFamily="49" charset="0"/>
              </a:rPr>
              <a:t>]) </a:t>
            </a:r>
          </a:p>
          <a:p>
            <a:r>
              <a:rPr lang="en-US" dirty="0">
                <a:solidFill>
                  <a:srgbClr val="000080"/>
                </a:solidFill>
                <a:latin typeface="Courier New" panose="02070309020205020404" pitchFamily="49" charset="0"/>
                <a:cs typeface="Courier New" panose="02070309020205020404" pitchFamily="49" charset="0"/>
              </a:rPr>
              <a:t>% </a:t>
            </a:r>
            <a:r>
              <a:rPr lang="en-US" dirty="0" err="1">
                <a:solidFill>
                  <a:srgbClr val="333333"/>
                </a:solidFill>
                <a:latin typeface="Courier New" panose="02070309020205020404" pitchFamily="49" charset="0"/>
                <a:cs typeface="Courier New" panose="02070309020205020404" pitchFamily="49" charset="0"/>
              </a:rPr>
              <a:t>pandas.core.series.Series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0134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E1132-B522-49D3-06EA-E2C2AD4416AD}"/>
              </a:ext>
            </a:extLst>
          </p:cNvPr>
          <p:cNvSpPr>
            <a:spLocks noGrp="1"/>
          </p:cNvSpPr>
          <p:nvPr>
            <p:ph type="title"/>
          </p:nvPr>
        </p:nvSpPr>
        <p:spPr/>
        <p:txBody>
          <a:bodyPr/>
          <a:lstStyle/>
          <a:p>
            <a:r>
              <a:rPr lang="en-US" dirty="0"/>
              <a:t>Basic Python Syntax Rules</a:t>
            </a:r>
          </a:p>
        </p:txBody>
      </p:sp>
      <p:sp>
        <p:nvSpPr>
          <p:cNvPr id="3" name="Content Placeholder 2">
            <a:extLst>
              <a:ext uri="{FF2B5EF4-FFF2-40B4-BE49-F238E27FC236}">
                <a16:creationId xmlns:a16="http://schemas.microsoft.com/office/drawing/2014/main" id="{6B6247F8-60E7-25B6-CF15-DAE8BBAC4408}"/>
              </a:ext>
            </a:extLst>
          </p:cNvPr>
          <p:cNvSpPr>
            <a:spLocks noGrp="1"/>
          </p:cNvSpPr>
          <p:nvPr>
            <p:ph idx="1"/>
          </p:nvPr>
        </p:nvSpPr>
        <p:spPr>
          <a:xfrm>
            <a:off x="664632" y="1981201"/>
            <a:ext cx="10895189" cy="4144963"/>
          </a:xfrm>
        </p:spPr>
        <p:txBody>
          <a:bodyPr>
            <a:normAutofit/>
          </a:bodyPr>
          <a:lstStyle/>
          <a:p>
            <a:r>
              <a:rPr lang="en-US" dirty="0"/>
              <a:t>Variable names in Python must follow certain rules:</a:t>
            </a:r>
          </a:p>
          <a:p>
            <a:pPr lvl="1"/>
            <a:r>
              <a:rPr lang="en-US" dirty="0"/>
              <a:t>They can contain letters (a-z, A-Z), digits (0-9), and underscores (_).</a:t>
            </a:r>
          </a:p>
          <a:p>
            <a:pPr lvl="1"/>
            <a:r>
              <a:rPr lang="en-US" dirty="0"/>
              <a:t>They must start with a letter or an underscore. They cannot start with a digit.</a:t>
            </a:r>
          </a:p>
          <a:p>
            <a:pPr lvl="1"/>
            <a:r>
              <a:rPr lang="en-US" dirty="0"/>
              <a:t>They are case-sensitive, so </a:t>
            </a:r>
            <a:r>
              <a:rPr lang="en-US" dirty="0">
                <a:highlight>
                  <a:srgbClr val="FFFF99"/>
                </a:highlight>
                <a:latin typeface="Courier New" panose="02070309020205020404" pitchFamily="49" charset="0"/>
                <a:cs typeface="Courier New" panose="02070309020205020404" pitchFamily="49" charset="0"/>
              </a:rPr>
              <a:t>"</a:t>
            </a:r>
            <a:r>
              <a:rPr lang="en-US" dirty="0" err="1">
                <a:highlight>
                  <a:srgbClr val="FFFF99"/>
                </a:highlight>
                <a:latin typeface="Courier New" panose="02070309020205020404" pitchFamily="49" charset="0"/>
                <a:cs typeface="Courier New" panose="02070309020205020404" pitchFamily="49" charset="0"/>
              </a:rPr>
              <a:t>myVar</a:t>
            </a:r>
            <a:r>
              <a:rPr lang="en-US" dirty="0">
                <a:highlight>
                  <a:srgbClr val="FFFF99"/>
                </a:highlight>
                <a:latin typeface="Courier New" panose="02070309020205020404" pitchFamily="49" charset="0"/>
                <a:cs typeface="Courier New" panose="02070309020205020404" pitchFamily="49" charset="0"/>
              </a:rPr>
              <a:t>" and "</a:t>
            </a:r>
            <a:r>
              <a:rPr lang="en-US" dirty="0" err="1">
                <a:highlight>
                  <a:srgbClr val="FFFF99"/>
                </a:highlight>
                <a:latin typeface="Courier New" panose="02070309020205020404" pitchFamily="49" charset="0"/>
                <a:cs typeface="Courier New" panose="02070309020205020404" pitchFamily="49" charset="0"/>
              </a:rPr>
              <a:t>myvar</a:t>
            </a:r>
            <a:r>
              <a:rPr lang="en-US" dirty="0">
                <a:highlight>
                  <a:srgbClr val="FFFF99"/>
                </a:highlight>
                <a:latin typeface="Courier New" panose="02070309020205020404" pitchFamily="49" charset="0"/>
                <a:cs typeface="Courier New" panose="02070309020205020404" pitchFamily="49" charset="0"/>
              </a:rPr>
              <a:t>" </a:t>
            </a:r>
            <a:r>
              <a:rPr lang="en-US" dirty="0"/>
              <a:t>are considered different variables.</a:t>
            </a:r>
          </a:p>
          <a:p>
            <a:r>
              <a:rPr lang="en-US" dirty="0"/>
              <a:t>Common naming conventions include:</a:t>
            </a:r>
          </a:p>
          <a:p>
            <a:pPr lvl="1"/>
            <a:r>
              <a:rPr lang="en-US" dirty="0"/>
              <a:t>Using lowercase letters for variable names (e.g., </a:t>
            </a:r>
            <a:r>
              <a:rPr lang="en-US" dirty="0" err="1"/>
              <a:t>my_variable</a:t>
            </a:r>
            <a:r>
              <a:rPr lang="en-US" dirty="0"/>
              <a:t>).</a:t>
            </a:r>
          </a:p>
          <a:p>
            <a:pPr lvl="1"/>
            <a:r>
              <a:rPr lang="en-US" dirty="0"/>
              <a:t>Using underscores to separate words in variable names (e.g., </a:t>
            </a:r>
            <a:r>
              <a:rPr lang="en-US" dirty="0" err="1"/>
              <a:t>total_marks</a:t>
            </a:r>
            <a:r>
              <a:rPr lang="en-US" dirty="0"/>
              <a:t>).</a:t>
            </a:r>
          </a:p>
          <a:p>
            <a:pPr lvl="1"/>
            <a:r>
              <a:rPr lang="en-US" dirty="0"/>
              <a:t>Using uppercase letters for constants (e.g., PI).</a:t>
            </a:r>
          </a:p>
          <a:p>
            <a:r>
              <a:rPr lang="en-US" dirty="0"/>
              <a:t>Python has reserved words – cannot/</a:t>
            </a:r>
            <a:r>
              <a:rPr lang="en-US" dirty="0" err="1"/>
              <a:t>shouldnot</a:t>
            </a:r>
            <a:r>
              <a:rPr lang="en-US" dirty="0"/>
              <a:t> be used as variable names.</a:t>
            </a:r>
          </a:p>
          <a:p>
            <a:pPr lvl="1"/>
            <a:r>
              <a:rPr lang="en-US" dirty="0"/>
              <a:t>Examples of reserved words include </a:t>
            </a:r>
            <a:r>
              <a:rPr lang="en-US" dirty="0">
                <a:latin typeface="Courier New" panose="02070309020205020404" pitchFamily="49" charset="0"/>
                <a:cs typeface="Courier New" panose="02070309020205020404" pitchFamily="49" charset="0"/>
              </a:rPr>
              <a:t>if, for, while, def, class, import, and </a:t>
            </a:r>
            <a:r>
              <a:rPr lang="en-US" dirty="0"/>
              <a:t>many others.</a:t>
            </a:r>
          </a:p>
        </p:txBody>
      </p:sp>
      <p:sp>
        <p:nvSpPr>
          <p:cNvPr id="4" name="Slide Number Placeholder 3">
            <a:extLst>
              <a:ext uri="{FF2B5EF4-FFF2-40B4-BE49-F238E27FC236}">
                <a16:creationId xmlns:a16="http://schemas.microsoft.com/office/drawing/2014/main" id="{8E039257-1883-6EE8-5795-FC479CF01B64}"/>
              </a:ext>
            </a:extLst>
          </p:cNvPr>
          <p:cNvSpPr>
            <a:spLocks noGrp="1"/>
          </p:cNvSpPr>
          <p:nvPr>
            <p:ph type="sldNum" sz="quarter" idx="12"/>
          </p:nvPr>
        </p:nvSpPr>
        <p:spPr/>
        <p:txBody>
          <a:bodyPr/>
          <a:lstStyle/>
          <a:p>
            <a:fld id="{02456A73-CB17-B748-BD2A-A20F5DD59EC7}" type="slidenum">
              <a:rPr lang="en-US" smtClean="0"/>
              <a:pPr/>
              <a:t>3</a:t>
            </a:fld>
            <a:endParaRPr lang="en-US" dirty="0"/>
          </a:p>
        </p:txBody>
      </p:sp>
    </p:spTree>
    <p:extLst>
      <p:ext uri="{BB962C8B-B14F-4D97-AF65-F5344CB8AC3E}">
        <p14:creationId xmlns:p14="http://schemas.microsoft.com/office/powerpoint/2010/main" val="270083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5EA3-B641-1247-B090-886C7AD03EC7}"/>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8271B3E1-EB92-3E41-8B1C-3FBCB7D40101}"/>
              </a:ext>
            </a:extLst>
          </p:cNvPr>
          <p:cNvSpPr>
            <a:spLocks noGrp="1"/>
          </p:cNvSpPr>
          <p:nvPr>
            <p:ph idx="1"/>
          </p:nvPr>
        </p:nvSpPr>
        <p:spPr>
          <a:xfrm>
            <a:off x="926123" y="1981201"/>
            <a:ext cx="8652665" cy="704408"/>
          </a:xfrm>
        </p:spPr>
        <p:txBody>
          <a:bodyPr>
            <a:normAutofit fontScale="92500" lnSpcReduction="20000"/>
          </a:bodyPr>
          <a:lstStyle/>
          <a:p>
            <a:r>
              <a:rPr lang="en-US" dirty="0"/>
              <a:t>Select specific </a:t>
            </a:r>
            <a:r>
              <a:rPr lang="en-US" sz="2600" dirty="0"/>
              <a:t>“</a:t>
            </a:r>
            <a:r>
              <a:rPr lang="en-US" sz="2600" b="1" dirty="0"/>
              <a:t>columns” = [[ ]] – “bracket bracket” </a:t>
            </a:r>
          </a:p>
          <a:p>
            <a:pPr lvl="1"/>
            <a:r>
              <a:rPr lang="en-US" b="1" dirty="0" err="1">
                <a:latin typeface="Courier New" panose="02070309020205020404" pitchFamily="49" charset="0"/>
                <a:cs typeface="Courier New" panose="02070309020205020404" pitchFamily="49" charset="0"/>
              </a:rPr>
              <a:t>newDataFrame</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df</a:t>
            </a:r>
            <a:r>
              <a:rPr lang="en-US" b="1" dirty="0">
                <a:latin typeface="Courier New" panose="02070309020205020404" pitchFamily="49" charset="0"/>
                <a:cs typeface="Courier New" panose="02070309020205020404" pitchFamily="49" charset="0"/>
              </a:rPr>
              <a:t>[[ ”Column1”, “Column3”]]</a:t>
            </a:r>
          </a:p>
        </p:txBody>
      </p:sp>
      <p:sp>
        <p:nvSpPr>
          <p:cNvPr id="4" name="Slide Number Placeholder 3">
            <a:extLst>
              <a:ext uri="{FF2B5EF4-FFF2-40B4-BE49-F238E27FC236}">
                <a16:creationId xmlns:a16="http://schemas.microsoft.com/office/drawing/2014/main" id="{55179974-9BDD-C54F-BAB1-48056EA1551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30</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3390B0-B51D-CA43-BD05-0C17A3246029}"/>
              </a:ext>
            </a:extLst>
          </p:cNvPr>
          <p:cNvSpPr>
            <a:spLocks noGrp="1"/>
          </p:cNvSpPr>
          <p:nvPr>
            <p:ph type="body" sz="half" idx="2"/>
          </p:nvPr>
        </p:nvSpPr>
        <p:spPr/>
        <p:txBody>
          <a:bodyPr/>
          <a:lstStyle/>
          <a:p>
            <a:r>
              <a:rPr lang="en-US" dirty="0"/>
              <a:t>How do I “select specific columns” </a:t>
            </a:r>
          </a:p>
        </p:txBody>
      </p:sp>
      <p:sp>
        <p:nvSpPr>
          <p:cNvPr id="6" name="Rectangle 5">
            <a:extLst>
              <a:ext uri="{FF2B5EF4-FFF2-40B4-BE49-F238E27FC236}">
                <a16:creationId xmlns:a16="http://schemas.microsoft.com/office/drawing/2014/main" id="{7BCA9526-6BEB-0E49-B169-BA19DC46106A}"/>
              </a:ext>
            </a:extLst>
          </p:cNvPr>
          <p:cNvSpPr/>
          <p:nvPr/>
        </p:nvSpPr>
        <p:spPr>
          <a:xfrm>
            <a:off x="1864498" y="6244925"/>
            <a:ext cx="8803502" cy="369332"/>
          </a:xfrm>
          <a:prstGeom prst="rect">
            <a:avLst/>
          </a:prstGeom>
        </p:spPr>
        <p:txBody>
          <a:bodyPr wrap="square">
            <a:spAutoFit/>
          </a:bodyPr>
          <a:lstStyle/>
          <a:p>
            <a:r>
              <a:rPr lang="en-US" dirty="0">
                <a:hlinkClick r:id="rId2"/>
              </a:rPr>
              <a:t>https://pandas.pydata.org/pandas-docs/stable/reference/api/pandas.DataFframe.html</a:t>
            </a:r>
            <a:endParaRPr lang="en-US" dirty="0"/>
          </a:p>
        </p:txBody>
      </p:sp>
      <p:graphicFrame>
        <p:nvGraphicFramePr>
          <p:cNvPr id="7" name="Table 6">
            <a:extLst>
              <a:ext uri="{FF2B5EF4-FFF2-40B4-BE49-F238E27FC236}">
                <a16:creationId xmlns:a16="http://schemas.microsoft.com/office/drawing/2014/main" id="{E78442D9-AF21-4947-9DFF-D94937E19A9B}"/>
              </a:ext>
            </a:extLst>
          </p:cNvPr>
          <p:cNvGraphicFramePr>
            <a:graphicFrameLocks noGrp="1"/>
          </p:cNvGraphicFramePr>
          <p:nvPr/>
        </p:nvGraphicFramePr>
        <p:xfrm>
          <a:off x="2022475" y="2975358"/>
          <a:ext cx="4441661" cy="2308100"/>
        </p:xfrm>
        <a:graphic>
          <a:graphicData uri="http://schemas.openxmlformats.org/drawingml/2006/table">
            <a:tbl>
              <a:tblPr firstRow="1" firstCol="1" bandRow="1">
                <a:tableStyleId>{5C22544A-7EE6-4342-B048-85BDC9FD1C3A}</a:tableStyleId>
              </a:tblPr>
              <a:tblGrid>
                <a:gridCol w="879064">
                  <a:extLst>
                    <a:ext uri="{9D8B030D-6E8A-4147-A177-3AD203B41FA5}">
                      <a16:colId xmlns:a16="http://schemas.microsoft.com/office/drawing/2014/main" val="899689919"/>
                    </a:ext>
                  </a:extLst>
                </a:gridCol>
                <a:gridCol w="1151906">
                  <a:extLst>
                    <a:ext uri="{9D8B030D-6E8A-4147-A177-3AD203B41FA5}">
                      <a16:colId xmlns:a16="http://schemas.microsoft.com/office/drawing/2014/main" val="3857008115"/>
                    </a:ext>
                  </a:extLst>
                </a:gridCol>
                <a:gridCol w="1140031">
                  <a:extLst>
                    <a:ext uri="{9D8B030D-6E8A-4147-A177-3AD203B41FA5}">
                      <a16:colId xmlns:a16="http://schemas.microsoft.com/office/drawing/2014/main" val="2235565724"/>
                    </a:ext>
                  </a:extLst>
                </a:gridCol>
                <a:gridCol w="1270660">
                  <a:extLst>
                    <a:ext uri="{9D8B030D-6E8A-4147-A177-3AD203B41FA5}">
                      <a16:colId xmlns:a16="http://schemas.microsoft.com/office/drawing/2014/main" val="2815208082"/>
                    </a:ext>
                  </a:extLst>
                </a:gridCol>
              </a:tblGrid>
              <a:tr h="461620">
                <a:tc>
                  <a:txBody>
                    <a:bodyPr/>
                    <a:lstStyle/>
                    <a:p>
                      <a:r>
                        <a:rPr lang="en-US" dirty="0"/>
                        <a:t>Index</a:t>
                      </a:r>
                    </a:p>
                  </a:txBody>
                  <a:tcPr/>
                </a:tc>
                <a:tc>
                  <a:txBody>
                    <a:bodyPr/>
                    <a:lstStyle/>
                    <a:p>
                      <a:pPr algn="ctr"/>
                      <a:r>
                        <a:rPr lang="en-US" dirty="0"/>
                        <a:t>Column1</a:t>
                      </a:r>
                    </a:p>
                  </a:txBody>
                  <a:tcPr/>
                </a:tc>
                <a:tc>
                  <a:txBody>
                    <a:bodyPr/>
                    <a:lstStyle/>
                    <a:p>
                      <a:pPr algn="ctr"/>
                      <a:r>
                        <a:rPr lang="en-US" dirty="0"/>
                        <a:t>Column2</a:t>
                      </a:r>
                    </a:p>
                  </a:txBody>
                  <a:tcPr/>
                </a:tc>
                <a:tc>
                  <a:txBody>
                    <a:bodyPr/>
                    <a:lstStyle/>
                    <a:p>
                      <a:pPr algn="ctr"/>
                      <a:r>
                        <a:rPr lang="en-US" dirty="0" err="1"/>
                        <a:t>ColumnN</a:t>
                      </a:r>
                      <a:endParaRPr lang="en-US" dirty="0"/>
                    </a:p>
                  </a:txBody>
                  <a:tcPr/>
                </a:tc>
                <a:extLst>
                  <a:ext uri="{0D108BD9-81ED-4DB2-BD59-A6C34878D82A}">
                    <a16:rowId xmlns:a16="http://schemas.microsoft.com/office/drawing/2014/main" val="2970917437"/>
                  </a:ext>
                </a:extLst>
              </a:tr>
              <a:tr h="461620">
                <a:tc>
                  <a:txBody>
                    <a:bodyPr/>
                    <a:lstStyle/>
                    <a:p>
                      <a:r>
                        <a:rPr lang="en-US" dirty="0"/>
                        <a:t>0</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09897354"/>
                  </a:ext>
                </a:extLst>
              </a:tr>
              <a:tr h="461620">
                <a:tc>
                  <a:txBody>
                    <a:bodyPr/>
                    <a:lstStyle/>
                    <a:p>
                      <a:r>
                        <a:rPr lang="en-US" dirty="0"/>
                        <a:t>1</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385715128"/>
                  </a:ext>
                </a:extLst>
              </a:tr>
              <a:tr h="46162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47098168"/>
                  </a:ext>
                </a:extLst>
              </a:tr>
              <a:tr h="461620">
                <a:tc>
                  <a:txBody>
                    <a:bodyPr/>
                    <a:lstStyle/>
                    <a:p>
                      <a:r>
                        <a:rPr lang="en-US" dirty="0"/>
                        <a:t>N</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7133121"/>
                  </a:ext>
                </a:extLst>
              </a:tr>
            </a:tbl>
          </a:graphicData>
        </a:graphic>
      </p:graphicFrame>
      <p:sp>
        <p:nvSpPr>
          <p:cNvPr id="10" name="Rounded Rectangle 9">
            <a:extLst>
              <a:ext uri="{FF2B5EF4-FFF2-40B4-BE49-F238E27FC236}">
                <a16:creationId xmlns:a16="http://schemas.microsoft.com/office/drawing/2014/main" id="{78528316-D90C-1846-B197-49C84427B933}"/>
              </a:ext>
            </a:extLst>
          </p:cNvPr>
          <p:cNvSpPr/>
          <p:nvPr/>
        </p:nvSpPr>
        <p:spPr>
          <a:xfrm>
            <a:off x="6832545" y="2785540"/>
            <a:ext cx="3431694" cy="2597849"/>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5999E8A-E6A2-544C-B2BE-D0D046A17F48}"/>
              </a:ext>
            </a:extLst>
          </p:cNvPr>
          <p:cNvSpPr txBox="1"/>
          <p:nvPr/>
        </p:nvSpPr>
        <p:spPr>
          <a:xfrm>
            <a:off x="8260743" y="2441568"/>
            <a:ext cx="1422420" cy="369332"/>
          </a:xfrm>
          <a:prstGeom prst="rect">
            <a:avLst/>
          </a:prstGeom>
          <a:noFill/>
        </p:spPr>
        <p:txBody>
          <a:bodyPr wrap="square" rtlCol="0">
            <a:spAutoFit/>
          </a:bodyPr>
          <a:lstStyle/>
          <a:p>
            <a:r>
              <a:rPr lang="en-US" dirty="0" err="1"/>
              <a:t>DataFrame</a:t>
            </a:r>
            <a:endParaRPr lang="en-US" dirty="0"/>
          </a:p>
        </p:txBody>
      </p:sp>
      <p:graphicFrame>
        <p:nvGraphicFramePr>
          <p:cNvPr id="12" name="Table 11">
            <a:extLst>
              <a:ext uri="{FF2B5EF4-FFF2-40B4-BE49-F238E27FC236}">
                <a16:creationId xmlns:a16="http://schemas.microsoft.com/office/drawing/2014/main" id="{E03FEE65-5A9E-4947-A8DC-201781E2E874}"/>
              </a:ext>
            </a:extLst>
          </p:cNvPr>
          <p:cNvGraphicFramePr>
            <a:graphicFrameLocks noGrp="1"/>
          </p:cNvGraphicFramePr>
          <p:nvPr/>
        </p:nvGraphicFramePr>
        <p:xfrm>
          <a:off x="6991412" y="2946771"/>
          <a:ext cx="3044068" cy="2308100"/>
        </p:xfrm>
        <a:graphic>
          <a:graphicData uri="http://schemas.openxmlformats.org/drawingml/2006/table">
            <a:tbl>
              <a:tblPr firstRow="1" firstCol="1" bandRow="1">
                <a:tableStyleId>{5C22544A-7EE6-4342-B048-85BDC9FD1C3A}</a:tableStyleId>
              </a:tblPr>
              <a:tblGrid>
                <a:gridCol w="820934">
                  <a:extLst>
                    <a:ext uri="{9D8B030D-6E8A-4147-A177-3AD203B41FA5}">
                      <a16:colId xmlns:a16="http://schemas.microsoft.com/office/drawing/2014/main" val="786761515"/>
                    </a:ext>
                  </a:extLst>
                </a:gridCol>
                <a:gridCol w="1111567">
                  <a:extLst>
                    <a:ext uri="{9D8B030D-6E8A-4147-A177-3AD203B41FA5}">
                      <a16:colId xmlns:a16="http://schemas.microsoft.com/office/drawing/2014/main" val="246370271"/>
                    </a:ext>
                  </a:extLst>
                </a:gridCol>
                <a:gridCol w="1111567">
                  <a:extLst>
                    <a:ext uri="{9D8B030D-6E8A-4147-A177-3AD203B41FA5}">
                      <a16:colId xmlns:a16="http://schemas.microsoft.com/office/drawing/2014/main" val="1706544468"/>
                    </a:ext>
                  </a:extLst>
                </a:gridCol>
              </a:tblGrid>
              <a:tr h="461620">
                <a:tc>
                  <a:txBody>
                    <a:bodyPr/>
                    <a:lstStyle/>
                    <a:p>
                      <a:r>
                        <a:rPr lang="en-US" dirty="0"/>
                        <a:t>Index</a:t>
                      </a:r>
                    </a:p>
                  </a:txBody>
                  <a:tcPr/>
                </a:tc>
                <a:tc>
                  <a:txBody>
                    <a:bodyPr/>
                    <a:lstStyle/>
                    <a:p>
                      <a:pPr algn="ctr"/>
                      <a:r>
                        <a:rPr lang="en-US" dirty="0">
                          <a:solidFill>
                            <a:schemeClr val="tx1">
                              <a:lumMod val="65000"/>
                              <a:lumOff val="35000"/>
                            </a:schemeClr>
                          </a:solidFill>
                        </a:rPr>
                        <a:t>Column1</a:t>
                      </a:r>
                    </a:p>
                  </a:txBody>
                  <a:tcPr>
                    <a:solidFill>
                      <a:schemeClr val="bg2">
                        <a:lumMod val="75000"/>
                      </a:schemeClr>
                    </a:solidFill>
                  </a:tcPr>
                </a:tc>
                <a:tc>
                  <a:txBody>
                    <a:bodyPr/>
                    <a:lstStyle/>
                    <a:p>
                      <a:pPr algn="ctr"/>
                      <a:r>
                        <a:rPr lang="en-US" dirty="0">
                          <a:solidFill>
                            <a:schemeClr val="tx1">
                              <a:lumMod val="65000"/>
                              <a:lumOff val="35000"/>
                            </a:schemeClr>
                          </a:solidFill>
                        </a:rPr>
                        <a:t>Column3</a:t>
                      </a:r>
                    </a:p>
                  </a:txBody>
                  <a:tcPr>
                    <a:solidFill>
                      <a:schemeClr val="bg2">
                        <a:lumMod val="75000"/>
                      </a:schemeClr>
                    </a:solidFill>
                  </a:tcPr>
                </a:tc>
                <a:extLst>
                  <a:ext uri="{0D108BD9-81ED-4DB2-BD59-A6C34878D82A}">
                    <a16:rowId xmlns:a16="http://schemas.microsoft.com/office/drawing/2014/main" val="3571206064"/>
                  </a:ext>
                </a:extLst>
              </a:tr>
              <a:tr h="461620">
                <a:tc>
                  <a:txBody>
                    <a:bodyPr/>
                    <a:lstStyle/>
                    <a:p>
                      <a:r>
                        <a:rPr lang="en-US" dirty="0"/>
                        <a:t>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6028807"/>
                  </a:ext>
                </a:extLst>
              </a:tr>
              <a:tr h="461620">
                <a:tc>
                  <a:txBody>
                    <a:bodyPr/>
                    <a:lstStyle/>
                    <a:p>
                      <a:r>
                        <a:rPr lang="en-US" dirty="0"/>
                        <a:t>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2895429"/>
                  </a:ext>
                </a:extLst>
              </a:tr>
              <a:tr h="461620">
                <a:tc>
                  <a:txBody>
                    <a:bodyPr/>
                    <a:lstStyle/>
                    <a:p>
                      <a:r>
                        <a:rPr lang="en-US" dirty="0"/>
                        <a:t>…</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85736893"/>
                  </a:ext>
                </a:extLst>
              </a:tr>
              <a:tr h="461620">
                <a:tc>
                  <a:txBody>
                    <a:bodyPr/>
                    <a:lstStyle/>
                    <a:p>
                      <a:r>
                        <a:rPr lang="en-US" dirty="0"/>
                        <a:t>N</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74620972"/>
                  </a:ext>
                </a:extLst>
              </a:tr>
            </a:tbl>
          </a:graphicData>
        </a:graphic>
      </p:graphicFrame>
      <p:sp>
        <p:nvSpPr>
          <p:cNvPr id="13" name="TextBox 12">
            <a:extLst>
              <a:ext uri="{FF2B5EF4-FFF2-40B4-BE49-F238E27FC236}">
                <a16:creationId xmlns:a16="http://schemas.microsoft.com/office/drawing/2014/main" id="{F98B88D8-19DA-D241-9285-0C9F46C23769}"/>
              </a:ext>
            </a:extLst>
          </p:cNvPr>
          <p:cNvSpPr txBox="1"/>
          <p:nvPr/>
        </p:nvSpPr>
        <p:spPr>
          <a:xfrm>
            <a:off x="6507028" y="3907513"/>
            <a:ext cx="380009" cy="461665"/>
          </a:xfrm>
          <a:prstGeom prst="rect">
            <a:avLst/>
          </a:prstGeom>
          <a:noFill/>
        </p:spPr>
        <p:txBody>
          <a:bodyPr wrap="square" rtlCol="0">
            <a:spAutoFit/>
          </a:bodyPr>
          <a:lstStyle/>
          <a:p>
            <a:r>
              <a:rPr lang="en-US" sz="2400" dirty="0"/>
              <a:t>=</a:t>
            </a:r>
          </a:p>
        </p:txBody>
      </p:sp>
      <p:sp>
        <p:nvSpPr>
          <p:cNvPr id="14" name="Rectangle 13">
            <a:extLst>
              <a:ext uri="{FF2B5EF4-FFF2-40B4-BE49-F238E27FC236}">
                <a16:creationId xmlns:a16="http://schemas.microsoft.com/office/drawing/2014/main" id="{8D2B8BE5-1580-EF4D-873A-289ADF3F62D0}"/>
              </a:ext>
            </a:extLst>
          </p:cNvPr>
          <p:cNvSpPr/>
          <p:nvPr/>
        </p:nvSpPr>
        <p:spPr>
          <a:xfrm>
            <a:off x="2022474" y="5463568"/>
            <a:ext cx="4572000" cy="1477328"/>
          </a:xfrm>
          <a:prstGeom prst="rect">
            <a:avLst/>
          </a:prstGeom>
        </p:spPr>
        <p:txBody>
          <a:bodyPr>
            <a:spAutoFit/>
          </a:bodyPr>
          <a:lstStyle/>
          <a:p>
            <a:r>
              <a:rPr lang="en-US" b="1" dirty="0">
                <a:solidFill>
                  <a:srgbClr val="C65D09"/>
                </a:solidFill>
              </a:rPr>
              <a:t>&gt; </a:t>
            </a:r>
            <a:r>
              <a:rPr lang="en-US" dirty="0">
                <a:solidFill>
                  <a:srgbClr val="007020"/>
                </a:solidFill>
              </a:rPr>
              <a:t>type</a:t>
            </a:r>
            <a:r>
              <a:rPr lang="en-US" dirty="0"/>
              <a:t>(df[[</a:t>
            </a:r>
            <a:r>
              <a:rPr lang="en-US" dirty="0">
                <a:solidFill>
                  <a:srgbClr val="4070A0"/>
                </a:solidFill>
              </a:rPr>
              <a:t>”Column1”]</a:t>
            </a:r>
            <a:r>
              <a:rPr lang="en-US" dirty="0"/>
              <a:t>]) </a:t>
            </a:r>
          </a:p>
          <a:p>
            <a:r>
              <a:rPr lang="en-US" b="1" dirty="0">
                <a:solidFill>
                  <a:srgbClr val="000080"/>
                </a:solidFill>
              </a:rPr>
              <a:t>% </a:t>
            </a:r>
            <a:r>
              <a:rPr lang="en-US" dirty="0" err="1"/>
              <a:t>pandas.core.frame.DataFrame</a:t>
            </a:r>
            <a:endParaRPr lang="en-US" dirty="0"/>
          </a:p>
          <a:p>
            <a:br>
              <a:rPr lang="en-US" dirty="0"/>
            </a:br>
            <a:endParaRPr lang="en-US" dirty="0"/>
          </a:p>
          <a:p>
            <a:endParaRPr lang="en-US" dirty="0"/>
          </a:p>
        </p:txBody>
      </p:sp>
    </p:spTree>
    <p:extLst>
      <p:ext uri="{BB962C8B-B14F-4D97-AF65-F5344CB8AC3E}">
        <p14:creationId xmlns:p14="http://schemas.microsoft.com/office/powerpoint/2010/main" val="3309850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5EA3-B641-1247-B090-886C7AD03EC7}"/>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8271B3E1-EB92-3E41-8B1C-3FBCB7D40101}"/>
              </a:ext>
            </a:extLst>
          </p:cNvPr>
          <p:cNvSpPr>
            <a:spLocks noGrp="1"/>
          </p:cNvSpPr>
          <p:nvPr>
            <p:ph idx="1"/>
          </p:nvPr>
        </p:nvSpPr>
        <p:spPr>
          <a:xfrm>
            <a:off x="652242" y="1862305"/>
            <a:ext cx="9794397" cy="2308099"/>
          </a:xfrm>
        </p:spPr>
        <p:txBody>
          <a:bodyPr>
            <a:normAutofit/>
          </a:bodyPr>
          <a:lstStyle/>
          <a:p>
            <a:r>
              <a:rPr lang="en-US" dirty="0"/>
              <a:t>Select specific </a:t>
            </a:r>
            <a:r>
              <a:rPr lang="en-US" dirty="0">
                <a:latin typeface="Courier New" panose="02070309020205020404" pitchFamily="49" charset="0"/>
                <a:cs typeface="Courier New" panose="02070309020205020404" pitchFamily="49" charset="0"/>
              </a:rPr>
              <a:t>“rows” = either df[df..] or </a:t>
            </a:r>
            <a:r>
              <a:rPr lang="en-US" dirty="0" err="1">
                <a:latin typeface="Courier New" panose="02070309020205020404" pitchFamily="49" charset="0"/>
                <a:cs typeface="Courier New" panose="02070309020205020404" pitchFamily="49" charset="0"/>
              </a:rPr>
              <a:t>df.loc</a:t>
            </a:r>
            <a:r>
              <a:rPr lang="en-US" dirty="0">
                <a:latin typeface="Courier New" panose="02070309020205020404" pitchFamily="49" charset="0"/>
                <a:cs typeface="Courier New" panose="02070309020205020404" pitchFamily="49" charset="0"/>
              </a:rPr>
              <a:t>[df..]</a:t>
            </a:r>
          </a:p>
          <a:p>
            <a:pPr lvl="1"/>
            <a:r>
              <a:rPr lang="en-US" sz="2000" dirty="0" err="1">
                <a:latin typeface="Courier New" panose="02070309020205020404" pitchFamily="49" charset="0"/>
                <a:cs typeface="Courier New" panose="02070309020205020404" pitchFamily="49" charset="0"/>
              </a:rPr>
              <a:t>queryResult</a:t>
            </a:r>
            <a:r>
              <a:rPr lang="en-US" sz="2000" dirty="0">
                <a:latin typeface="Courier New" panose="02070309020205020404" pitchFamily="49" charset="0"/>
                <a:cs typeface="Courier New" panose="02070309020205020404" pitchFamily="49" charset="0"/>
              </a:rPr>
              <a:t> = df[df[“Column1] == “value”]</a:t>
            </a:r>
          </a:p>
          <a:p>
            <a:pPr lvl="1"/>
            <a:r>
              <a:rPr lang="en-US" sz="2000" dirty="0" err="1">
                <a:latin typeface="Courier New" panose="02070309020205020404" pitchFamily="49" charset="0"/>
                <a:cs typeface="Courier New" panose="02070309020205020404" pitchFamily="49" charset="0"/>
              </a:rPr>
              <a:t>queryResult</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df.loc</a:t>
            </a:r>
            <a:r>
              <a:rPr lang="en-US" sz="2000" dirty="0">
                <a:latin typeface="Courier New" panose="02070309020205020404" pitchFamily="49" charset="0"/>
                <a:cs typeface="Courier New" panose="02070309020205020404" pitchFamily="49" charset="0"/>
              </a:rPr>
              <a:t>[df[“Column1] == “value”]</a:t>
            </a:r>
          </a:p>
        </p:txBody>
      </p:sp>
      <p:sp>
        <p:nvSpPr>
          <p:cNvPr id="4" name="Slide Number Placeholder 3">
            <a:extLst>
              <a:ext uri="{FF2B5EF4-FFF2-40B4-BE49-F238E27FC236}">
                <a16:creationId xmlns:a16="http://schemas.microsoft.com/office/drawing/2014/main" id="{55179974-9BDD-C54F-BAB1-48056EA1551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31</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3390B0-B51D-CA43-BD05-0C17A3246029}"/>
              </a:ext>
            </a:extLst>
          </p:cNvPr>
          <p:cNvSpPr>
            <a:spLocks noGrp="1"/>
          </p:cNvSpPr>
          <p:nvPr>
            <p:ph type="body" sz="half" idx="2"/>
          </p:nvPr>
        </p:nvSpPr>
        <p:spPr/>
        <p:txBody>
          <a:bodyPr/>
          <a:lstStyle/>
          <a:p>
            <a:r>
              <a:rPr lang="en-US" dirty="0"/>
              <a:t>How do I “select specific rows?” ~ </a:t>
            </a:r>
            <a:r>
              <a:rPr lang="en-US" dirty="0" err="1"/>
              <a:t>DataFrame</a:t>
            </a:r>
            <a:r>
              <a:rPr lang="en-US" dirty="0"/>
              <a:t> Filtering  </a:t>
            </a:r>
          </a:p>
        </p:txBody>
      </p:sp>
      <p:graphicFrame>
        <p:nvGraphicFramePr>
          <p:cNvPr id="7" name="Table 6">
            <a:extLst>
              <a:ext uri="{FF2B5EF4-FFF2-40B4-BE49-F238E27FC236}">
                <a16:creationId xmlns:a16="http://schemas.microsoft.com/office/drawing/2014/main" id="{E78442D9-AF21-4947-9DFF-D94937E19A9B}"/>
              </a:ext>
            </a:extLst>
          </p:cNvPr>
          <p:cNvGraphicFramePr>
            <a:graphicFrameLocks noGrp="1"/>
          </p:cNvGraphicFramePr>
          <p:nvPr>
            <p:extLst>
              <p:ext uri="{D42A27DB-BD31-4B8C-83A1-F6EECF244321}">
                <p14:modId xmlns:p14="http://schemas.microsoft.com/office/powerpoint/2010/main" val="3647860236"/>
              </p:ext>
            </p:extLst>
          </p:nvPr>
        </p:nvGraphicFramePr>
        <p:xfrm>
          <a:off x="2022475" y="3287476"/>
          <a:ext cx="4441661" cy="2308100"/>
        </p:xfrm>
        <a:graphic>
          <a:graphicData uri="http://schemas.openxmlformats.org/drawingml/2006/table">
            <a:tbl>
              <a:tblPr firstRow="1" firstCol="1" bandRow="1">
                <a:tableStyleId>{5C22544A-7EE6-4342-B048-85BDC9FD1C3A}</a:tableStyleId>
              </a:tblPr>
              <a:tblGrid>
                <a:gridCol w="879064">
                  <a:extLst>
                    <a:ext uri="{9D8B030D-6E8A-4147-A177-3AD203B41FA5}">
                      <a16:colId xmlns:a16="http://schemas.microsoft.com/office/drawing/2014/main" val="899689919"/>
                    </a:ext>
                  </a:extLst>
                </a:gridCol>
                <a:gridCol w="1151906">
                  <a:extLst>
                    <a:ext uri="{9D8B030D-6E8A-4147-A177-3AD203B41FA5}">
                      <a16:colId xmlns:a16="http://schemas.microsoft.com/office/drawing/2014/main" val="3857008115"/>
                    </a:ext>
                  </a:extLst>
                </a:gridCol>
                <a:gridCol w="1140031">
                  <a:extLst>
                    <a:ext uri="{9D8B030D-6E8A-4147-A177-3AD203B41FA5}">
                      <a16:colId xmlns:a16="http://schemas.microsoft.com/office/drawing/2014/main" val="2235565724"/>
                    </a:ext>
                  </a:extLst>
                </a:gridCol>
                <a:gridCol w="1270660">
                  <a:extLst>
                    <a:ext uri="{9D8B030D-6E8A-4147-A177-3AD203B41FA5}">
                      <a16:colId xmlns:a16="http://schemas.microsoft.com/office/drawing/2014/main" val="2815208082"/>
                    </a:ext>
                  </a:extLst>
                </a:gridCol>
              </a:tblGrid>
              <a:tr h="461620">
                <a:tc>
                  <a:txBody>
                    <a:bodyPr/>
                    <a:lstStyle/>
                    <a:p>
                      <a:r>
                        <a:rPr lang="en-US" dirty="0"/>
                        <a:t>Index</a:t>
                      </a:r>
                    </a:p>
                  </a:txBody>
                  <a:tcPr/>
                </a:tc>
                <a:tc>
                  <a:txBody>
                    <a:bodyPr/>
                    <a:lstStyle/>
                    <a:p>
                      <a:pPr algn="ctr"/>
                      <a:r>
                        <a:rPr lang="en-US" dirty="0"/>
                        <a:t>Column1</a:t>
                      </a:r>
                    </a:p>
                  </a:txBody>
                  <a:tcPr/>
                </a:tc>
                <a:tc>
                  <a:txBody>
                    <a:bodyPr/>
                    <a:lstStyle/>
                    <a:p>
                      <a:pPr algn="ctr"/>
                      <a:r>
                        <a:rPr lang="en-US" dirty="0"/>
                        <a:t>Column2</a:t>
                      </a:r>
                    </a:p>
                  </a:txBody>
                  <a:tcPr/>
                </a:tc>
                <a:tc>
                  <a:txBody>
                    <a:bodyPr/>
                    <a:lstStyle/>
                    <a:p>
                      <a:pPr algn="ctr"/>
                      <a:r>
                        <a:rPr lang="en-US" dirty="0" err="1"/>
                        <a:t>ColumnN</a:t>
                      </a:r>
                      <a:endParaRPr lang="en-US" dirty="0"/>
                    </a:p>
                  </a:txBody>
                  <a:tcPr/>
                </a:tc>
                <a:extLst>
                  <a:ext uri="{0D108BD9-81ED-4DB2-BD59-A6C34878D82A}">
                    <a16:rowId xmlns:a16="http://schemas.microsoft.com/office/drawing/2014/main" val="2970917437"/>
                  </a:ext>
                </a:extLst>
              </a:tr>
              <a:tr h="461620">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09897354"/>
                  </a:ext>
                </a:extLst>
              </a:tr>
              <a:tr h="461620">
                <a:tc>
                  <a:txBody>
                    <a:bodyPr/>
                    <a:lstStyle/>
                    <a:p>
                      <a:r>
                        <a:rPr lang="en-US" dirty="0"/>
                        <a:t>1</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385715128"/>
                  </a:ext>
                </a:extLst>
              </a:tr>
              <a:tr h="461620">
                <a:tc>
                  <a:txBody>
                    <a:bodyPr/>
                    <a:lstStyle/>
                    <a:p>
                      <a:r>
                        <a:rPr lang="en-US" dirty="0"/>
                        <a:t>…</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47098168"/>
                  </a:ext>
                </a:extLst>
              </a:tr>
              <a:tr h="461620">
                <a:tc>
                  <a:txBody>
                    <a:bodyPr/>
                    <a:lstStyle/>
                    <a:p>
                      <a:r>
                        <a:rPr lang="en-US" dirty="0"/>
                        <a:t>N</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7133121"/>
                  </a:ext>
                </a:extLst>
              </a:tr>
            </a:tbl>
          </a:graphicData>
        </a:graphic>
      </p:graphicFrame>
      <p:sp>
        <p:nvSpPr>
          <p:cNvPr id="10" name="Rounded Rectangle 9">
            <a:extLst>
              <a:ext uri="{FF2B5EF4-FFF2-40B4-BE49-F238E27FC236}">
                <a16:creationId xmlns:a16="http://schemas.microsoft.com/office/drawing/2014/main" id="{78528316-D90C-1846-B197-49C84427B933}"/>
              </a:ext>
            </a:extLst>
          </p:cNvPr>
          <p:cNvSpPr/>
          <p:nvPr/>
        </p:nvSpPr>
        <p:spPr>
          <a:xfrm>
            <a:off x="6832545" y="3097658"/>
            <a:ext cx="3431694" cy="2597849"/>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5999E8A-E6A2-544C-B2BE-D0D046A17F48}"/>
              </a:ext>
            </a:extLst>
          </p:cNvPr>
          <p:cNvSpPr txBox="1"/>
          <p:nvPr/>
        </p:nvSpPr>
        <p:spPr>
          <a:xfrm>
            <a:off x="8260743" y="2753686"/>
            <a:ext cx="1422420" cy="369332"/>
          </a:xfrm>
          <a:prstGeom prst="rect">
            <a:avLst/>
          </a:prstGeom>
          <a:noFill/>
        </p:spPr>
        <p:txBody>
          <a:bodyPr wrap="square" rtlCol="0">
            <a:spAutoFit/>
          </a:bodyPr>
          <a:lstStyle/>
          <a:p>
            <a:r>
              <a:rPr lang="en-US" dirty="0" err="1"/>
              <a:t>DataFrame</a:t>
            </a:r>
            <a:endParaRPr lang="en-US" dirty="0"/>
          </a:p>
        </p:txBody>
      </p:sp>
      <p:graphicFrame>
        <p:nvGraphicFramePr>
          <p:cNvPr id="12" name="Table 11">
            <a:extLst>
              <a:ext uri="{FF2B5EF4-FFF2-40B4-BE49-F238E27FC236}">
                <a16:creationId xmlns:a16="http://schemas.microsoft.com/office/drawing/2014/main" id="{E03FEE65-5A9E-4947-A8DC-201781E2E874}"/>
              </a:ext>
            </a:extLst>
          </p:cNvPr>
          <p:cNvGraphicFramePr>
            <a:graphicFrameLocks noGrp="1"/>
          </p:cNvGraphicFramePr>
          <p:nvPr>
            <p:extLst>
              <p:ext uri="{D42A27DB-BD31-4B8C-83A1-F6EECF244321}">
                <p14:modId xmlns:p14="http://schemas.microsoft.com/office/powerpoint/2010/main" val="2965952803"/>
              </p:ext>
            </p:extLst>
          </p:nvPr>
        </p:nvGraphicFramePr>
        <p:xfrm>
          <a:off x="6991412" y="3258889"/>
          <a:ext cx="3044068" cy="2308100"/>
        </p:xfrm>
        <a:graphic>
          <a:graphicData uri="http://schemas.openxmlformats.org/drawingml/2006/table">
            <a:tbl>
              <a:tblPr firstRow="1" firstCol="1" bandRow="1">
                <a:tableStyleId>{5C22544A-7EE6-4342-B048-85BDC9FD1C3A}</a:tableStyleId>
              </a:tblPr>
              <a:tblGrid>
                <a:gridCol w="820934">
                  <a:extLst>
                    <a:ext uri="{9D8B030D-6E8A-4147-A177-3AD203B41FA5}">
                      <a16:colId xmlns:a16="http://schemas.microsoft.com/office/drawing/2014/main" val="786761515"/>
                    </a:ext>
                  </a:extLst>
                </a:gridCol>
                <a:gridCol w="1111567">
                  <a:extLst>
                    <a:ext uri="{9D8B030D-6E8A-4147-A177-3AD203B41FA5}">
                      <a16:colId xmlns:a16="http://schemas.microsoft.com/office/drawing/2014/main" val="246370271"/>
                    </a:ext>
                  </a:extLst>
                </a:gridCol>
                <a:gridCol w="1111567">
                  <a:extLst>
                    <a:ext uri="{9D8B030D-6E8A-4147-A177-3AD203B41FA5}">
                      <a16:colId xmlns:a16="http://schemas.microsoft.com/office/drawing/2014/main" val="1706544468"/>
                    </a:ext>
                  </a:extLst>
                </a:gridCol>
              </a:tblGrid>
              <a:tr h="461620">
                <a:tc>
                  <a:txBody>
                    <a:bodyPr/>
                    <a:lstStyle/>
                    <a:p>
                      <a:r>
                        <a:rPr lang="en-US" dirty="0"/>
                        <a:t>Index</a:t>
                      </a:r>
                    </a:p>
                  </a:txBody>
                  <a:tcPr/>
                </a:tc>
                <a:tc>
                  <a:txBody>
                    <a:bodyPr/>
                    <a:lstStyle/>
                    <a:p>
                      <a:pPr algn="ctr"/>
                      <a:r>
                        <a:rPr lang="en-US" dirty="0">
                          <a:solidFill>
                            <a:schemeClr val="tx1">
                              <a:lumMod val="65000"/>
                              <a:lumOff val="35000"/>
                            </a:schemeClr>
                          </a:solidFill>
                        </a:rPr>
                        <a:t>Column1</a:t>
                      </a:r>
                    </a:p>
                  </a:txBody>
                  <a:tcPr>
                    <a:solidFill>
                      <a:schemeClr val="bg2">
                        <a:lumMod val="75000"/>
                      </a:schemeClr>
                    </a:solidFill>
                  </a:tcPr>
                </a:tc>
                <a:tc>
                  <a:txBody>
                    <a:bodyPr/>
                    <a:lstStyle/>
                    <a:p>
                      <a:pPr algn="ctr"/>
                      <a:r>
                        <a:rPr lang="en-US" dirty="0">
                          <a:solidFill>
                            <a:schemeClr val="tx1">
                              <a:lumMod val="65000"/>
                              <a:lumOff val="35000"/>
                            </a:schemeClr>
                          </a:solidFill>
                        </a:rPr>
                        <a:t>Column3</a:t>
                      </a:r>
                    </a:p>
                  </a:txBody>
                  <a:tcPr>
                    <a:solidFill>
                      <a:schemeClr val="bg2">
                        <a:lumMod val="75000"/>
                      </a:schemeClr>
                    </a:solidFill>
                  </a:tcPr>
                </a:tc>
                <a:extLst>
                  <a:ext uri="{0D108BD9-81ED-4DB2-BD59-A6C34878D82A}">
                    <a16:rowId xmlns:a16="http://schemas.microsoft.com/office/drawing/2014/main" val="3571206064"/>
                  </a:ext>
                </a:extLst>
              </a:tr>
              <a:tr h="461620">
                <a:tc>
                  <a:txBody>
                    <a:bodyPr/>
                    <a:lstStyle/>
                    <a:p>
                      <a:r>
                        <a:rPr lang="en-US" dirty="0"/>
                        <a:t>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6028807"/>
                  </a:ext>
                </a:extLst>
              </a:tr>
              <a:tr h="461620">
                <a:tc>
                  <a:txBody>
                    <a:bodyPr/>
                    <a:lstStyle/>
                    <a:p>
                      <a:r>
                        <a:rPr lang="en-US" dirty="0"/>
                        <a:t>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2895429"/>
                  </a:ext>
                </a:extLst>
              </a:tr>
              <a:tr h="461620">
                <a:tc>
                  <a:txBody>
                    <a:bodyPr/>
                    <a:lstStyle/>
                    <a:p>
                      <a:r>
                        <a:rPr lang="en-US" dirty="0"/>
                        <a:t>…</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85736893"/>
                  </a:ext>
                </a:extLst>
              </a:tr>
              <a:tr h="461620">
                <a:tc>
                  <a:txBody>
                    <a:bodyPr/>
                    <a:lstStyle/>
                    <a:p>
                      <a:r>
                        <a:rPr lang="en-US" dirty="0">
                          <a:solidFill>
                            <a:srgbClr val="FF0000"/>
                          </a:solidFill>
                        </a:rPr>
                        <a:t>M</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74620972"/>
                  </a:ext>
                </a:extLst>
              </a:tr>
            </a:tbl>
          </a:graphicData>
        </a:graphic>
      </p:graphicFrame>
      <p:sp>
        <p:nvSpPr>
          <p:cNvPr id="13" name="TextBox 12">
            <a:extLst>
              <a:ext uri="{FF2B5EF4-FFF2-40B4-BE49-F238E27FC236}">
                <a16:creationId xmlns:a16="http://schemas.microsoft.com/office/drawing/2014/main" id="{F98B88D8-19DA-D241-9285-0C9F46C23769}"/>
              </a:ext>
            </a:extLst>
          </p:cNvPr>
          <p:cNvSpPr txBox="1"/>
          <p:nvPr/>
        </p:nvSpPr>
        <p:spPr>
          <a:xfrm>
            <a:off x="6507028" y="4219631"/>
            <a:ext cx="380009" cy="461665"/>
          </a:xfrm>
          <a:prstGeom prst="rect">
            <a:avLst/>
          </a:prstGeom>
          <a:noFill/>
        </p:spPr>
        <p:txBody>
          <a:bodyPr wrap="square" rtlCol="0">
            <a:spAutoFit/>
          </a:bodyPr>
          <a:lstStyle/>
          <a:p>
            <a:r>
              <a:rPr lang="en-US" sz="2400" dirty="0"/>
              <a:t>=</a:t>
            </a:r>
          </a:p>
        </p:txBody>
      </p:sp>
      <p:sp>
        <p:nvSpPr>
          <p:cNvPr id="8" name="Rectangle 7">
            <a:extLst>
              <a:ext uri="{FF2B5EF4-FFF2-40B4-BE49-F238E27FC236}">
                <a16:creationId xmlns:a16="http://schemas.microsoft.com/office/drawing/2014/main" id="{BFD18A33-0180-9C4E-A776-FD127E4C1C8E}"/>
              </a:ext>
            </a:extLst>
          </p:cNvPr>
          <p:cNvSpPr/>
          <p:nvPr/>
        </p:nvSpPr>
        <p:spPr>
          <a:xfrm>
            <a:off x="1301260" y="5758183"/>
            <a:ext cx="9145379" cy="646331"/>
          </a:xfrm>
          <a:prstGeom prst="rect">
            <a:avLst/>
          </a:prstGeom>
        </p:spPr>
        <p:txBody>
          <a:bodyPr wrap="square">
            <a:spAutoFit/>
          </a:bodyPr>
          <a:lstStyle/>
          <a:p>
            <a:r>
              <a:rPr lang="en-US" dirty="0">
                <a:hlinkClick r:id="rId2"/>
              </a:rPr>
              <a:t>https://towardsdatascience.com/filtering-data-frames-in-pandas-b570b1f834b9</a:t>
            </a:r>
            <a:endParaRPr lang="en-US" dirty="0"/>
          </a:p>
          <a:p>
            <a:endParaRPr lang="en-US" dirty="0"/>
          </a:p>
        </p:txBody>
      </p:sp>
    </p:spTree>
    <p:extLst>
      <p:ext uri="{BB962C8B-B14F-4D97-AF65-F5344CB8AC3E}">
        <p14:creationId xmlns:p14="http://schemas.microsoft.com/office/powerpoint/2010/main" val="2762725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5D3C-0B0A-1D4E-A558-58382C2F8E24}"/>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341A6935-EE61-504B-BD0D-0564B1053015}"/>
              </a:ext>
            </a:extLst>
          </p:cNvPr>
          <p:cNvSpPr>
            <a:spLocks noGrp="1"/>
          </p:cNvSpPr>
          <p:nvPr>
            <p:ph idx="1"/>
          </p:nvPr>
        </p:nvSpPr>
        <p:spPr>
          <a:xfrm>
            <a:off x="664632" y="1981201"/>
            <a:ext cx="10741921" cy="4742328"/>
          </a:xfrm>
        </p:spPr>
        <p:txBody>
          <a:bodyPr>
            <a:normAutofit/>
          </a:bodyPr>
          <a:lstStyle/>
          <a:p>
            <a:r>
              <a:rPr lang="en-US" sz="2800" dirty="0"/>
              <a:t>Pandas supports the common operator stuff </a:t>
            </a:r>
          </a:p>
          <a:p>
            <a:pPr lvl="1"/>
            <a:r>
              <a:rPr lang="en-US" dirty="0">
                <a:latin typeface="Courier New" panose="02070309020205020404" pitchFamily="49" charset="0"/>
                <a:cs typeface="Courier New" panose="02070309020205020404" pitchFamily="49" charset="0"/>
              </a:rPr>
              <a:t>equal to: </a:t>
            </a: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[”column”] == “</a:t>
            </a:r>
            <a:r>
              <a:rPr lang="en-US" dirty="0" err="1">
                <a:latin typeface="Courier New" panose="02070309020205020404" pitchFamily="49" charset="0"/>
                <a:cs typeface="Courier New" panose="02070309020205020404" pitchFamily="49" charset="0"/>
              </a:rPr>
              <a:t>some_value</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not equal to: </a:t>
            </a: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[”column”] != “</a:t>
            </a:r>
            <a:r>
              <a:rPr lang="en-US" dirty="0" err="1">
                <a:latin typeface="Courier New" panose="02070309020205020404" pitchFamily="49" charset="0"/>
                <a:cs typeface="Courier New" panose="02070309020205020404" pitchFamily="49" charset="0"/>
              </a:rPr>
              <a:t>some_value</a:t>
            </a:r>
            <a:r>
              <a:rPr lang="en-US" dirty="0">
                <a:latin typeface="Courier New" panose="02070309020205020404" pitchFamily="49" charset="0"/>
                <a:cs typeface="Courier New" panose="02070309020205020404" pitchFamily="49" charset="0"/>
              </a:rPr>
              <a:t>”] </a:t>
            </a:r>
          </a:p>
          <a:p>
            <a:pPr lvl="1"/>
            <a:r>
              <a:rPr lang="en-US" dirty="0">
                <a:latin typeface="Courier New" panose="02070309020205020404" pitchFamily="49" charset="0"/>
                <a:cs typeface="Courier New" panose="02070309020205020404" pitchFamily="49" charset="0"/>
              </a:rPr>
              <a:t>greater than: </a:t>
            </a: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[”column”] &gt; </a:t>
            </a:r>
            <a:r>
              <a:rPr lang="en-US" dirty="0" err="1">
                <a:latin typeface="Courier New" panose="02070309020205020404" pitchFamily="49" charset="0"/>
                <a:cs typeface="Courier New" panose="02070309020205020404" pitchFamily="49" charset="0"/>
              </a:rPr>
              <a:t>some_number</a:t>
            </a:r>
            <a:r>
              <a:rPr lang="en-US" dirty="0">
                <a:latin typeface="Courier New" panose="02070309020205020404" pitchFamily="49" charset="0"/>
                <a:cs typeface="Courier New" panose="02070309020205020404" pitchFamily="49" charset="0"/>
              </a:rPr>
              <a:t> ]  (&gt;,&gt;=, &lt;, M=) </a:t>
            </a:r>
          </a:p>
          <a:p>
            <a:pPr lvl="1"/>
            <a:r>
              <a:rPr lang="en-US" dirty="0">
                <a:latin typeface="Courier New" panose="02070309020205020404" pitchFamily="49" charset="0"/>
                <a:cs typeface="Courier New" panose="02070309020205020404" pitchFamily="49" charset="0"/>
              </a:rPr>
              <a:t>In a list </a:t>
            </a: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[”column”].</a:t>
            </a:r>
            <a:r>
              <a:rPr lang="en-US" dirty="0" err="1">
                <a:latin typeface="Courier New" panose="02070309020205020404" pitchFamily="49" charset="0"/>
                <a:cs typeface="Courier New" panose="02070309020205020404" pitchFamily="49" charset="0"/>
              </a:rPr>
              <a:t>isin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a_list</a:t>
            </a:r>
            <a:r>
              <a:rPr lang="en-US" dirty="0">
                <a:latin typeface="Courier New" panose="02070309020205020404" pitchFamily="49" charset="0"/>
                <a:cs typeface="Courier New" panose="02070309020205020404" pitchFamily="49" charset="0"/>
              </a:rPr>
              <a:t>)] </a:t>
            </a:r>
          </a:p>
          <a:p>
            <a:pPr lvl="2"/>
            <a:r>
              <a:rPr lang="en-US" dirty="0">
                <a:latin typeface="Courier New" panose="02070309020205020404" pitchFamily="49" charset="0"/>
                <a:cs typeface="Courier New" panose="02070309020205020404" pitchFamily="49" charset="0"/>
              </a:rPr>
              <a:t>use the squiggly “~” </a:t>
            </a:r>
            <a:r>
              <a:rPr lang="en-US" u="sng" dirty="0">
                <a:latin typeface="Courier New" panose="02070309020205020404" pitchFamily="49" charset="0"/>
                <a:cs typeface="Courier New" panose="02070309020205020404" pitchFamily="49" charset="0"/>
              </a:rPr>
              <a:t>for not in a list</a:t>
            </a: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df</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df</a:t>
            </a:r>
            <a:r>
              <a:rPr lang="en-US" b="1" dirty="0">
                <a:latin typeface="Courier New" panose="02070309020205020404" pitchFamily="49" charset="0"/>
                <a:cs typeface="Courier New" panose="02070309020205020404" pitchFamily="49" charset="0"/>
              </a:rPr>
              <a:t>[”column”].</a:t>
            </a:r>
            <a:r>
              <a:rPr lang="en-US" dirty="0" err="1">
                <a:latin typeface="Courier New" panose="02070309020205020404" pitchFamily="49" charset="0"/>
                <a:cs typeface="Courier New" panose="02070309020205020404" pitchFamily="49" charset="0"/>
              </a:rPr>
              <a:t>isin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a_list</a:t>
            </a:r>
            <a:r>
              <a:rPr lang="en-US" dirty="0">
                <a:latin typeface="Courier New" panose="02070309020205020404" pitchFamily="49" charset="0"/>
                <a:cs typeface="Courier New" panose="02070309020205020404" pitchFamily="49" charset="0"/>
              </a:rPr>
              <a:t>)] </a:t>
            </a:r>
          </a:p>
          <a:p>
            <a:r>
              <a:rPr lang="en-US" sz="2800" dirty="0"/>
              <a:t>Multi-Conditions and = &amp; and or = |)</a:t>
            </a:r>
          </a:p>
          <a:p>
            <a:pPr lvl="1"/>
            <a:r>
              <a:rPr lang="en-US" sz="2400" b="1" dirty="0"/>
              <a:t>AND: </a:t>
            </a:r>
            <a:r>
              <a:rPr lang="en-US" sz="2400" dirty="0"/>
              <a:t> </a:t>
            </a:r>
            <a:r>
              <a:rPr lang="en-US" sz="1600" dirty="0" err="1">
                <a:latin typeface="Courier New" panose="02070309020205020404" pitchFamily="49" charset="0"/>
                <a:cs typeface="Courier New" panose="02070309020205020404" pitchFamily="49" charset="0"/>
              </a:rPr>
              <a:t>df</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df</a:t>
            </a:r>
            <a:r>
              <a:rPr lang="en-US" sz="1600" dirty="0">
                <a:latin typeface="Courier New" panose="02070309020205020404" pitchFamily="49" charset="0"/>
                <a:cs typeface="Courier New" panose="02070309020205020404" pitchFamily="49" charset="0"/>
              </a:rPr>
              <a:t>[“column1” != “value”) &amp; (</a:t>
            </a:r>
            <a:r>
              <a:rPr lang="en-US" sz="1600" dirty="0" err="1">
                <a:latin typeface="Courier New" panose="02070309020205020404" pitchFamily="49" charset="0"/>
                <a:cs typeface="Courier New" panose="02070309020205020404" pitchFamily="49" charset="0"/>
              </a:rPr>
              <a:t>df</a:t>
            </a:r>
            <a:r>
              <a:rPr lang="en-US" sz="1600" dirty="0">
                <a:latin typeface="Courier New" panose="02070309020205020404" pitchFamily="49" charset="0"/>
                <a:cs typeface="Courier New" panose="02070309020205020404" pitchFamily="49" charset="0"/>
              </a:rPr>
              <a:t>[“column2”] &gt; </a:t>
            </a:r>
            <a:r>
              <a:rPr lang="en-US" sz="1600" dirty="0" err="1">
                <a:latin typeface="Courier New" panose="02070309020205020404" pitchFamily="49" charset="0"/>
                <a:cs typeface="Courier New" panose="02070309020205020404" pitchFamily="49" charset="0"/>
              </a:rPr>
              <a:t>some_nbr</a:t>
            </a:r>
            <a:r>
              <a:rPr lang="en-US" sz="1600" dirty="0">
                <a:latin typeface="Courier New" panose="02070309020205020404" pitchFamily="49" charset="0"/>
                <a:cs typeface="Courier New" panose="02070309020205020404" pitchFamily="49" charset="0"/>
              </a:rPr>
              <a:t>)]</a:t>
            </a:r>
          </a:p>
          <a:p>
            <a:pPr lvl="1"/>
            <a:r>
              <a:rPr lang="en-US" sz="2400" b="1" dirty="0"/>
              <a:t>OR   : </a:t>
            </a:r>
            <a:r>
              <a:rPr lang="en-US" dirty="0">
                <a:latin typeface="Courier New" panose="02070309020205020404" pitchFamily="49" charset="0"/>
                <a:cs typeface="Courier New" panose="02070309020205020404" pitchFamily="49" charset="0"/>
              </a:rPr>
              <a:t>df[ (df[“column1” != “value”) | (df[“column2”] &gt; </a:t>
            </a:r>
            <a:r>
              <a:rPr lang="en-US" dirty="0" err="1">
                <a:latin typeface="Courier New" panose="02070309020205020404" pitchFamily="49" charset="0"/>
                <a:cs typeface="Courier New" panose="02070309020205020404" pitchFamily="49" charset="0"/>
              </a:rPr>
              <a:t>some_nbr</a:t>
            </a:r>
            <a:r>
              <a:rPr lang="en-US"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228600" lvl="1" indent="0">
              <a:buNone/>
            </a:pPr>
            <a:endParaRPr lang="en-US" sz="2400" dirty="0"/>
          </a:p>
        </p:txBody>
      </p:sp>
      <p:sp>
        <p:nvSpPr>
          <p:cNvPr id="4" name="Slide Number Placeholder 3">
            <a:extLst>
              <a:ext uri="{FF2B5EF4-FFF2-40B4-BE49-F238E27FC236}">
                <a16:creationId xmlns:a16="http://schemas.microsoft.com/office/drawing/2014/main" id="{8E861905-4C33-6446-9FE6-5A4419DDA2FC}"/>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32</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1A2E75DE-7B01-6A4F-83A3-40BCAE6966A1}"/>
              </a:ext>
            </a:extLst>
          </p:cNvPr>
          <p:cNvSpPr>
            <a:spLocks noGrp="1"/>
          </p:cNvSpPr>
          <p:nvPr>
            <p:ph type="body" sz="half" idx="2"/>
          </p:nvPr>
        </p:nvSpPr>
        <p:spPr/>
        <p:txBody>
          <a:bodyPr/>
          <a:lstStyle/>
          <a:p>
            <a:r>
              <a:rPr lang="en-US" dirty="0"/>
              <a:t>Conditional Operators for Data Frame based Filtering  </a:t>
            </a:r>
          </a:p>
        </p:txBody>
      </p:sp>
    </p:spTree>
    <p:extLst>
      <p:ext uri="{BB962C8B-B14F-4D97-AF65-F5344CB8AC3E}">
        <p14:creationId xmlns:p14="http://schemas.microsoft.com/office/powerpoint/2010/main" val="1894031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C9A9-B44A-3449-8EB3-F13190A62AEF}"/>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B6C2B1C4-5788-4B4F-9A54-BF90B86ADBB7}"/>
              </a:ext>
            </a:extLst>
          </p:cNvPr>
          <p:cNvSpPr>
            <a:spLocks noGrp="1"/>
          </p:cNvSpPr>
          <p:nvPr>
            <p:ph idx="1"/>
          </p:nvPr>
        </p:nvSpPr>
        <p:spPr/>
        <p:txBody>
          <a:bodyPr>
            <a:normAutofit/>
          </a:bodyPr>
          <a:lstStyle/>
          <a:p>
            <a:r>
              <a:rPr lang="en-US" sz="1800" dirty="0"/>
              <a:t>df[column].</a:t>
            </a:r>
            <a:r>
              <a:rPr lang="en-US" sz="1800" dirty="0" err="1"/>
              <a:t>value_counts</a:t>
            </a:r>
            <a:r>
              <a:rPr lang="en-US" sz="1800" dirty="0"/>
              <a:t>() – returns a frequency count of the column </a:t>
            </a:r>
          </a:p>
          <a:p>
            <a:pPr lvl="1"/>
            <a:r>
              <a:rPr lang="en-US" sz="1600" dirty="0"/>
              <a:t> df[column].</a:t>
            </a:r>
            <a:r>
              <a:rPr lang="en-US" sz="1600" dirty="0" err="1"/>
              <a:t>value_counts</a:t>
            </a:r>
            <a:r>
              <a:rPr lang="en-US" sz="1600" dirty="0"/>
              <a:t>(normalize=True) returns the % of total for the column </a:t>
            </a:r>
          </a:p>
          <a:p>
            <a:r>
              <a:rPr lang="en-US" sz="1800" dirty="0" err="1"/>
              <a:t>df.info</a:t>
            </a:r>
            <a:r>
              <a:rPr lang="en-US" sz="1800" dirty="0"/>
              <a:t>() – concise summary of </a:t>
            </a:r>
            <a:r>
              <a:rPr lang="en-US" sz="1800" dirty="0" err="1"/>
              <a:t>dataframe</a:t>
            </a:r>
            <a:r>
              <a:rPr lang="en-US" sz="1800" dirty="0"/>
              <a:t> </a:t>
            </a:r>
          </a:p>
          <a:p>
            <a:pPr lvl="1"/>
            <a:endParaRPr lang="en-US" sz="1600" dirty="0"/>
          </a:p>
          <a:p>
            <a:pPr lvl="1"/>
            <a:endParaRPr lang="en-US" sz="1600" dirty="0"/>
          </a:p>
          <a:p>
            <a:pPr marL="0" indent="0">
              <a:buNone/>
            </a:pPr>
            <a:endParaRPr lang="en-US" sz="1800" dirty="0"/>
          </a:p>
          <a:p>
            <a:r>
              <a:rPr lang="en-US" sz="1800" dirty="0" err="1"/>
              <a:t>df.describe</a:t>
            </a:r>
            <a:r>
              <a:rPr lang="en-US" sz="1800" dirty="0"/>
              <a:t>() – provides summary statistics of your </a:t>
            </a:r>
            <a:r>
              <a:rPr lang="en-US" sz="1800" dirty="0" err="1"/>
              <a:t>DataFrame’s</a:t>
            </a:r>
            <a:r>
              <a:rPr lang="en-US" sz="1800" dirty="0"/>
              <a:t> numeric columns </a:t>
            </a:r>
          </a:p>
        </p:txBody>
      </p:sp>
      <p:sp>
        <p:nvSpPr>
          <p:cNvPr id="4" name="Slide Number Placeholder 3">
            <a:extLst>
              <a:ext uri="{FF2B5EF4-FFF2-40B4-BE49-F238E27FC236}">
                <a16:creationId xmlns:a16="http://schemas.microsoft.com/office/drawing/2014/main" id="{2D4E4207-7F8A-5C4A-9CD6-7022859D4E1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33</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8B1BA5D9-EF30-C24E-8608-0CA4A5EE22A3}"/>
              </a:ext>
            </a:extLst>
          </p:cNvPr>
          <p:cNvSpPr>
            <a:spLocks noGrp="1"/>
          </p:cNvSpPr>
          <p:nvPr>
            <p:ph type="body" sz="half" idx="2"/>
          </p:nvPr>
        </p:nvSpPr>
        <p:spPr/>
        <p:txBody>
          <a:bodyPr/>
          <a:lstStyle/>
          <a:p>
            <a:r>
              <a:rPr lang="en-US" dirty="0"/>
              <a:t>Other Useful functions </a:t>
            </a:r>
          </a:p>
        </p:txBody>
      </p:sp>
      <p:sp>
        <p:nvSpPr>
          <p:cNvPr id="7" name="TextBox 6">
            <a:extLst>
              <a:ext uri="{FF2B5EF4-FFF2-40B4-BE49-F238E27FC236}">
                <a16:creationId xmlns:a16="http://schemas.microsoft.com/office/drawing/2014/main" id="{7A99F0C5-2B87-EB42-A4D0-5A7599E7737F}"/>
              </a:ext>
            </a:extLst>
          </p:cNvPr>
          <p:cNvSpPr txBox="1"/>
          <p:nvPr/>
        </p:nvSpPr>
        <p:spPr>
          <a:xfrm>
            <a:off x="892120" y="3227476"/>
            <a:ext cx="5438899" cy="1277273"/>
          </a:xfrm>
          <a:prstGeom prst="rect">
            <a:avLst/>
          </a:prstGeom>
          <a:noFill/>
        </p:spPr>
        <p:txBody>
          <a:bodyPr wrap="square" rtlCol="0">
            <a:spAutoFit/>
          </a:bodyPr>
          <a:lstStyle/>
          <a:p>
            <a:r>
              <a:rPr lang="en-US" sz="1100" dirty="0">
                <a:latin typeface="Courier New" panose="02070309020205020404" pitchFamily="49" charset="0"/>
                <a:cs typeface="Courier New" panose="02070309020205020404" pitchFamily="49" charset="0"/>
              </a:rPr>
              <a:t>&lt;class '</a:t>
            </a:r>
            <a:r>
              <a:rPr lang="en-US" sz="1100" dirty="0" err="1">
                <a:latin typeface="Courier New" panose="02070309020205020404" pitchFamily="49" charset="0"/>
                <a:cs typeface="Courier New" panose="02070309020205020404" pitchFamily="49" charset="0"/>
              </a:rPr>
              <a:t>pandas.core.frame.DataFrame</a:t>
            </a:r>
            <a:r>
              <a:rPr lang="en-US" sz="1100" dirty="0">
                <a:latin typeface="Courier New" panose="02070309020205020404" pitchFamily="49" charset="0"/>
                <a:cs typeface="Courier New" panose="02070309020205020404" pitchFamily="49" charset="0"/>
              </a:rPr>
              <a:t>'&gt;</a:t>
            </a:r>
          </a:p>
          <a:p>
            <a:r>
              <a:rPr lang="en-US" sz="1100" dirty="0" err="1">
                <a:latin typeface="Courier New" panose="02070309020205020404" pitchFamily="49" charset="0"/>
                <a:cs typeface="Courier New" panose="02070309020205020404" pitchFamily="49" charset="0"/>
              </a:rPr>
              <a:t>RangeIndex</a:t>
            </a:r>
            <a:r>
              <a:rPr lang="en-US" sz="1100" dirty="0">
                <a:latin typeface="Courier New" panose="02070309020205020404" pitchFamily="49" charset="0"/>
                <a:cs typeface="Courier New" panose="02070309020205020404" pitchFamily="49" charset="0"/>
              </a:rPr>
              <a:t>: </a:t>
            </a:r>
            <a:r>
              <a:rPr lang="en-US" sz="1100" b="1" dirty="0">
                <a:latin typeface="Courier New" panose="02070309020205020404" pitchFamily="49" charset="0"/>
                <a:cs typeface="Courier New" panose="02070309020205020404" pitchFamily="49" charset="0"/>
              </a:rPr>
              <a:t>3333 entries, 0 to 3332</a:t>
            </a:r>
          </a:p>
          <a:p>
            <a:r>
              <a:rPr lang="en-US" sz="1100" dirty="0">
                <a:latin typeface="Courier New" panose="02070309020205020404" pitchFamily="49" charset="0"/>
                <a:cs typeface="Courier New" panose="02070309020205020404" pitchFamily="49" charset="0"/>
              </a:rPr>
              <a:t>Data columns </a:t>
            </a:r>
            <a:r>
              <a:rPr lang="en-US" sz="1100" b="1" dirty="0">
                <a:latin typeface="Courier New" panose="02070309020205020404" pitchFamily="49" charset="0"/>
                <a:cs typeface="Courier New" panose="02070309020205020404" pitchFamily="49" charset="0"/>
              </a:rPr>
              <a:t>(total 21 columns):</a:t>
            </a:r>
          </a:p>
          <a:p>
            <a:r>
              <a:rPr lang="en-US" sz="1100" dirty="0">
                <a:latin typeface="Courier New" panose="02070309020205020404" pitchFamily="49" charset="0"/>
                <a:cs typeface="Courier New" panose="02070309020205020404" pitchFamily="49" charset="0"/>
              </a:rPr>
              <a:t>state             3333 non-null object</a:t>
            </a:r>
          </a:p>
          <a:p>
            <a:r>
              <a:rPr lang="en-US" sz="1100" dirty="0" err="1">
                <a:latin typeface="Courier New" panose="02070309020205020404" pitchFamily="49" charset="0"/>
                <a:cs typeface="Courier New" panose="02070309020205020404" pitchFamily="49" charset="0"/>
              </a:rPr>
              <a:t>account_length</a:t>
            </a:r>
            <a:r>
              <a:rPr lang="en-US" sz="1100" dirty="0">
                <a:latin typeface="Courier New" panose="02070309020205020404" pitchFamily="49" charset="0"/>
                <a:cs typeface="Courier New" panose="02070309020205020404" pitchFamily="49" charset="0"/>
              </a:rPr>
              <a:t>    3333 non-null int64</a:t>
            </a:r>
          </a:p>
          <a:p>
            <a:r>
              <a:rPr lang="en-US" sz="1100" dirty="0" err="1">
                <a:latin typeface="Courier New" panose="02070309020205020404" pitchFamily="49" charset="0"/>
                <a:cs typeface="Courier New" panose="02070309020205020404" pitchFamily="49" charset="0"/>
              </a:rPr>
              <a:t>area_code</a:t>
            </a:r>
            <a:r>
              <a:rPr lang="en-US" sz="1100" dirty="0">
                <a:latin typeface="Courier New" panose="02070309020205020404" pitchFamily="49" charset="0"/>
                <a:cs typeface="Courier New" panose="02070309020205020404" pitchFamily="49" charset="0"/>
              </a:rPr>
              <a:t>         3333 non-null int64</a:t>
            </a:r>
          </a:p>
          <a:p>
            <a:r>
              <a:rPr lang="en-US" sz="1100" dirty="0">
                <a:latin typeface="Courier New" panose="02070309020205020404" pitchFamily="49" charset="0"/>
                <a:cs typeface="Courier New" panose="02070309020205020404" pitchFamily="49" charset="0"/>
              </a:rPr>
              <a:t>phone             3333 non-null object</a:t>
            </a:r>
          </a:p>
        </p:txBody>
      </p:sp>
      <p:graphicFrame>
        <p:nvGraphicFramePr>
          <p:cNvPr id="9" name="Table 8">
            <a:extLst>
              <a:ext uri="{FF2B5EF4-FFF2-40B4-BE49-F238E27FC236}">
                <a16:creationId xmlns:a16="http://schemas.microsoft.com/office/drawing/2014/main" id="{BCBBD28A-5D02-5C46-8DAC-17E92B0B89A3}"/>
              </a:ext>
            </a:extLst>
          </p:cNvPr>
          <p:cNvGraphicFramePr>
            <a:graphicFrameLocks noGrp="1"/>
          </p:cNvGraphicFramePr>
          <p:nvPr/>
        </p:nvGraphicFramePr>
        <p:xfrm>
          <a:off x="892120" y="5085512"/>
          <a:ext cx="7713980" cy="812800"/>
        </p:xfrm>
        <a:graphic>
          <a:graphicData uri="http://schemas.openxmlformats.org/drawingml/2006/table">
            <a:tbl>
              <a:tblPr firstRow="1">
                <a:tableStyleId>{5C22544A-7EE6-4342-B048-85BDC9FD1C3A}</a:tableStyleId>
              </a:tblPr>
              <a:tblGrid>
                <a:gridCol w="1054100">
                  <a:extLst>
                    <a:ext uri="{9D8B030D-6E8A-4147-A177-3AD203B41FA5}">
                      <a16:colId xmlns:a16="http://schemas.microsoft.com/office/drawing/2014/main" val="1539080519"/>
                    </a:ext>
                  </a:extLst>
                </a:gridCol>
                <a:gridCol w="825500">
                  <a:extLst>
                    <a:ext uri="{9D8B030D-6E8A-4147-A177-3AD203B41FA5}">
                      <a16:colId xmlns:a16="http://schemas.microsoft.com/office/drawing/2014/main" val="2288954632"/>
                    </a:ext>
                  </a:extLst>
                </a:gridCol>
                <a:gridCol w="881380">
                  <a:extLst>
                    <a:ext uri="{9D8B030D-6E8A-4147-A177-3AD203B41FA5}">
                      <a16:colId xmlns:a16="http://schemas.microsoft.com/office/drawing/2014/main" val="3241217026"/>
                    </a:ext>
                  </a:extLst>
                </a:gridCol>
                <a:gridCol w="825500">
                  <a:extLst>
                    <a:ext uri="{9D8B030D-6E8A-4147-A177-3AD203B41FA5}">
                      <a16:colId xmlns:a16="http://schemas.microsoft.com/office/drawing/2014/main" val="3128278210"/>
                    </a:ext>
                  </a:extLst>
                </a:gridCol>
                <a:gridCol w="825500">
                  <a:extLst>
                    <a:ext uri="{9D8B030D-6E8A-4147-A177-3AD203B41FA5}">
                      <a16:colId xmlns:a16="http://schemas.microsoft.com/office/drawing/2014/main" val="111168126"/>
                    </a:ext>
                  </a:extLst>
                </a:gridCol>
                <a:gridCol w="825500">
                  <a:extLst>
                    <a:ext uri="{9D8B030D-6E8A-4147-A177-3AD203B41FA5}">
                      <a16:colId xmlns:a16="http://schemas.microsoft.com/office/drawing/2014/main" val="4199590671"/>
                    </a:ext>
                  </a:extLst>
                </a:gridCol>
                <a:gridCol w="825500">
                  <a:extLst>
                    <a:ext uri="{9D8B030D-6E8A-4147-A177-3AD203B41FA5}">
                      <a16:colId xmlns:a16="http://schemas.microsoft.com/office/drawing/2014/main" val="2079889438"/>
                    </a:ext>
                  </a:extLst>
                </a:gridCol>
                <a:gridCol w="825500">
                  <a:extLst>
                    <a:ext uri="{9D8B030D-6E8A-4147-A177-3AD203B41FA5}">
                      <a16:colId xmlns:a16="http://schemas.microsoft.com/office/drawing/2014/main" val="4247751739"/>
                    </a:ext>
                  </a:extLst>
                </a:gridCol>
                <a:gridCol w="825500">
                  <a:extLst>
                    <a:ext uri="{9D8B030D-6E8A-4147-A177-3AD203B41FA5}">
                      <a16:colId xmlns:a16="http://schemas.microsoft.com/office/drawing/2014/main" val="3946725700"/>
                    </a:ext>
                  </a:extLst>
                </a:gridCol>
              </a:tblGrid>
              <a:tr h="2032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count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std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min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0.75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8352944"/>
                  </a:ext>
                </a:extLst>
              </a:tr>
              <a:tr h="203200">
                <a:tc>
                  <a:txBody>
                    <a:bodyPr/>
                    <a:lstStyle/>
                    <a:p>
                      <a:pPr algn="l" fontAlgn="b"/>
                      <a:r>
                        <a:rPr lang="en-US" sz="1200" u="none" strike="noStrike">
                          <a:effectLst/>
                        </a:rPr>
                        <a:t>account_length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3333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101.064806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39.822106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127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243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0992154"/>
                  </a:ext>
                </a:extLst>
              </a:tr>
              <a:tr h="203200">
                <a:tc>
                  <a:txBody>
                    <a:bodyPr/>
                    <a:lstStyle/>
                    <a:p>
                      <a:pPr algn="l" fontAlgn="b"/>
                      <a:r>
                        <a:rPr lang="en-US" sz="1200" u="none" strike="noStrike">
                          <a:effectLst/>
                        </a:rPr>
                        <a:t>area_code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3333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437.182418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42.37129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510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510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3250887"/>
                  </a:ext>
                </a:extLst>
              </a:tr>
              <a:tr h="203200">
                <a:tc>
                  <a:txBody>
                    <a:bodyPr/>
                    <a:lstStyle/>
                    <a:p>
                      <a:pPr algn="l" fontAlgn="b"/>
                      <a:r>
                        <a:rPr lang="en-US" sz="1200" u="none" strike="noStrike" dirty="0" err="1">
                          <a:effectLst/>
                        </a:rPr>
                        <a:t>vmail_message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3333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8.09901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13.688365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51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7356913"/>
                  </a:ext>
                </a:extLst>
              </a:tr>
            </a:tbl>
          </a:graphicData>
        </a:graphic>
      </p:graphicFrame>
      <p:pic>
        <p:nvPicPr>
          <p:cNvPr id="6" name="Picture 5">
            <a:extLst>
              <a:ext uri="{FF2B5EF4-FFF2-40B4-BE49-F238E27FC236}">
                <a16:creationId xmlns:a16="http://schemas.microsoft.com/office/drawing/2014/main" id="{6815C3F8-FA58-4D49-9024-C50F4F880D18}"/>
              </a:ext>
            </a:extLst>
          </p:cNvPr>
          <p:cNvPicPr>
            <a:picLocks noChangeAspect="1"/>
          </p:cNvPicPr>
          <p:nvPr/>
        </p:nvPicPr>
        <p:blipFill>
          <a:blip r:embed="rId2"/>
          <a:stretch>
            <a:fillRect/>
          </a:stretch>
        </p:blipFill>
        <p:spPr>
          <a:xfrm>
            <a:off x="6558506" y="2841176"/>
            <a:ext cx="4885252" cy="1051754"/>
          </a:xfrm>
          <a:prstGeom prst="rect">
            <a:avLst/>
          </a:prstGeom>
        </p:spPr>
      </p:pic>
    </p:spTree>
    <p:extLst>
      <p:ext uri="{BB962C8B-B14F-4D97-AF65-F5344CB8AC3E}">
        <p14:creationId xmlns:p14="http://schemas.microsoft.com/office/powerpoint/2010/main" val="514549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CE02-D4DB-DF43-94F9-7C0489F5CDB9}"/>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F3217969-B5E1-AD45-B5C9-9DD2E1222062}"/>
              </a:ext>
            </a:extLst>
          </p:cNvPr>
          <p:cNvSpPr>
            <a:spLocks noGrp="1"/>
          </p:cNvSpPr>
          <p:nvPr>
            <p:ph idx="1"/>
          </p:nvPr>
        </p:nvSpPr>
        <p:spPr/>
        <p:txBody>
          <a:bodyPr>
            <a:normAutofit/>
          </a:bodyPr>
          <a:lstStyle/>
          <a:p>
            <a:r>
              <a:rPr lang="en-US" dirty="0"/>
              <a:t>Fast &amp; readable queries for filtering rows, can use engine = “python”  </a:t>
            </a:r>
          </a:p>
          <a:p>
            <a:r>
              <a:rPr lang="en-US" dirty="0"/>
              <a:t>Reference columns without quotes </a:t>
            </a:r>
          </a:p>
          <a:p>
            <a:pPr lvl="1"/>
            <a:r>
              <a:rPr lang="en-US" dirty="0"/>
              <a:t>Supports operators BUT concatenate conditions with “</a:t>
            </a:r>
            <a:r>
              <a:rPr lang="en-US" b="1" dirty="0"/>
              <a:t>and”</a:t>
            </a:r>
            <a:r>
              <a:rPr lang="en-US" dirty="0"/>
              <a:t> and </a:t>
            </a:r>
            <a:r>
              <a:rPr lang="en-US" b="1" dirty="0"/>
              <a:t>“or” </a:t>
            </a:r>
            <a:endParaRPr lang="en-US" dirty="0"/>
          </a:p>
          <a:p>
            <a:pPr lvl="2"/>
            <a:r>
              <a:rPr lang="en-US" dirty="0"/>
              <a:t>Organize with Parenthesis () </a:t>
            </a:r>
          </a:p>
          <a:p>
            <a:pPr lvl="2"/>
            <a:endParaRPr lang="en-US" dirty="0"/>
          </a:p>
        </p:txBody>
      </p:sp>
      <p:sp>
        <p:nvSpPr>
          <p:cNvPr id="4" name="Slide Number Placeholder 3">
            <a:extLst>
              <a:ext uri="{FF2B5EF4-FFF2-40B4-BE49-F238E27FC236}">
                <a16:creationId xmlns:a16="http://schemas.microsoft.com/office/drawing/2014/main" id="{10FE58E4-AFF6-0742-8D6B-AE8094F0BCB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34</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A10E5EEF-3BE7-2448-87A5-694530637BD5}"/>
              </a:ext>
            </a:extLst>
          </p:cNvPr>
          <p:cNvSpPr>
            <a:spLocks noGrp="1"/>
          </p:cNvSpPr>
          <p:nvPr>
            <p:ph type="body" sz="half" idx="2"/>
          </p:nvPr>
        </p:nvSpPr>
        <p:spPr/>
        <p:txBody>
          <a:bodyPr/>
          <a:lstStyle/>
          <a:p>
            <a:r>
              <a:rPr lang="en-US" dirty="0" err="1"/>
              <a:t>df.query</a:t>
            </a:r>
            <a:r>
              <a:rPr lang="en-US" dirty="0"/>
              <a:t>() a better way to filter rows … </a:t>
            </a:r>
          </a:p>
        </p:txBody>
      </p:sp>
      <p:sp>
        <p:nvSpPr>
          <p:cNvPr id="6" name="TextBox 5">
            <a:extLst>
              <a:ext uri="{FF2B5EF4-FFF2-40B4-BE49-F238E27FC236}">
                <a16:creationId xmlns:a16="http://schemas.microsoft.com/office/drawing/2014/main" id="{C940C176-C688-7043-9D51-34AC7C3E33DD}"/>
              </a:ext>
            </a:extLst>
          </p:cNvPr>
          <p:cNvSpPr txBox="1"/>
          <p:nvPr/>
        </p:nvSpPr>
        <p:spPr>
          <a:xfrm>
            <a:off x="904127" y="3726643"/>
            <a:ext cx="7995846" cy="1200329"/>
          </a:xfrm>
          <a:prstGeom prst="rect">
            <a:avLst/>
          </a:prstGeom>
          <a:solidFill>
            <a:schemeClr val="bg2"/>
          </a:solidFill>
        </p:spPr>
        <p:txBody>
          <a:bodyPr wrap="square" rtlCol="0">
            <a:spAutoFit/>
          </a:bodyPr>
          <a:lstStyle/>
          <a:p>
            <a:r>
              <a:rPr lang="en-US" dirty="0" err="1">
                <a:latin typeface="Courier New" panose="02070309020205020404" pitchFamily="49" charset="0"/>
                <a:cs typeface="Courier New" panose="02070309020205020404" pitchFamily="49" charset="0"/>
              </a:rPr>
              <a:t>df.query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area_code</a:t>
            </a:r>
            <a:r>
              <a:rPr lang="en-US" dirty="0">
                <a:latin typeface="Courier New" panose="02070309020205020404" pitchFamily="49" charset="0"/>
                <a:cs typeface="Courier New" panose="02070309020205020404" pitchFamily="49" charset="0"/>
              </a:rPr>
              <a:t> == "415" and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intl_plan</a:t>
            </a:r>
            <a:r>
              <a:rPr lang="en-US" dirty="0">
                <a:latin typeface="Courier New" panose="02070309020205020404" pitchFamily="49" charset="0"/>
                <a:cs typeface="Courier New" panose="02070309020205020404" pitchFamily="49" charset="0"/>
              </a:rPr>
              <a:t> == "yes" and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day_mins</a:t>
            </a:r>
            <a:r>
              <a:rPr lang="en-US" dirty="0">
                <a:latin typeface="Courier New" panose="02070309020205020404" pitchFamily="49" charset="0"/>
                <a:cs typeface="Courier New" panose="02070309020205020404" pitchFamily="49" charset="0"/>
              </a:rPr>
              <a:t> &lt; 100  and    \</a:t>
            </a:r>
          </a:p>
          <a:p>
            <a:r>
              <a:rPr lang="en-US" dirty="0">
                <a:latin typeface="Courier New" panose="02070309020205020404" pitchFamily="49" charset="0"/>
                <a:cs typeface="Courier New" panose="02070309020205020404" pitchFamily="49" charset="0"/>
              </a:rPr>
              <a:t>          state == ["WI", "OR", "WY"]')</a:t>
            </a:r>
          </a:p>
        </p:txBody>
      </p:sp>
      <p:graphicFrame>
        <p:nvGraphicFramePr>
          <p:cNvPr id="8" name="Table 7">
            <a:extLst>
              <a:ext uri="{FF2B5EF4-FFF2-40B4-BE49-F238E27FC236}">
                <a16:creationId xmlns:a16="http://schemas.microsoft.com/office/drawing/2014/main" id="{2A9865E6-0EEE-0D4F-BC79-D46A85D6FCCA}"/>
              </a:ext>
            </a:extLst>
          </p:cNvPr>
          <p:cNvGraphicFramePr>
            <a:graphicFrameLocks noGrp="1"/>
          </p:cNvGraphicFramePr>
          <p:nvPr/>
        </p:nvGraphicFramePr>
        <p:xfrm>
          <a:off x="904127" y="4926972"/>
          <a:ext cx="7995847" cy="901548"/>
        </p:xfrm>
        <a:graphic>
          <a:graphicData uri="http://schemas.openxmlformats.org/drawingml/2006/table">
            <a:tbl>
              <a:tblPr firstRow="1" bandRow="1">
                <a:tableStyleId>{5C22544A-7EE6-4342-B048-85BDC9FD1C3A}</a:tableStyleId>
              </a:tblPr>
              <a:tblGrid>
                <a:gridCol w="755650">
                  <a:extLst>
                    <a:ext uri="{9D8B030D-6E8A-4147-A177-3AD203B41FA5}">
                      <a16:colId xmlns:a16="http://schemas.microsoft.com/office/drawing/2014/main" val="515747574"/>
                    </a:ext>
                  </a:extLst>
                </a:gridCol>
                <a:gridCol w="855638">
                  <a:extLst>
                    <a:ext uri="{9D8B030D-6E8A-4147-A177-3AD203B41FA5}">
                      <a16:colId xmlns:a16="http://schemas.microsoft.com/office/drawing/2014/main" val="2359831172"/>
                    </a:ext>
                  </a:extLst>
                </a:gridCol>
                <a:gridCol w="755650">
                  <a:extLst>
                    <a:ext uri="{9D8B030D-6E8A-4147-A177-3AD203B41FA5}">
                      <a16:colId xmlns:a16="http://schemas.microsoft.com/office/drawing/2014/main" val="2989432215"/>
                    </a:ext>
                  </a:extLst>
                </a:gridCol>
                <a:gridCol w="755650">
                  <a:extLst>
                    <a:ext uri="{9D8B030D-6E8A-4147-A177-3AD203B41FA5}">
                      <a16:colId xmlns:a16="http://schemas.microsoft.com/office/drawing/2014/main" val="662304703"/>
                    </a:ext>
                  </a:extLst>
                </a:gridCol>
                <a:gridCol w="755650">
                  <a:extLst>
                    <a:ext uri="{9D8B030D-6E8A-4147-A177-3AD203B41FA5}">
                      <a16:colId xmlns:a16="http://schemas.microsoft.com/office/drawing/2014/main" val="811240920"/>
                    </a:ext>
                  </a:extLst>
                </a:gridCol>
                <a:gridCol w="755650">
                  <a:extLst>
                    <a:ext uri="{9D8B030D-6E8A-4147-A177-3AD203B41FA5}">
                      <a16:colId xmlns:a16="http://schemas.microsoft.com/office/drawing/2014/main" val="121363874"/>
                    </a:ext>
                  </a:extLst>
                </a:gridCol>
                <a:gridCol w="755650">
                  <a:extLst>
                    <a:ext uri="{9D8B030D-6E8A-4147-A177-3AD203B41FA5}">
                      <a16:colId xmlns:a16="http://schemas.microsoft.com/office/drawing/2014/main" val="347983306"/>
                    </a:ext>
                  </a:extLst>
                </a:gridCol>
                <a:gridCol w="926314">
                  <a:extLst>
                    <a:ext uri="{9D8B030D-6E8A-4147-A177-3AD203B41FA5}">
                      <a16:colId xmlns:a16="http://schemas.microsoft.com/office/drawing/2014/main" val="987645397"/>
                    </a:ext>
                  </a:extLst>
                </a:gridCol>
                <a:gridCol w="755650">
                  <a:extLst>
                    <a:ext uri="{9D8B030D-6E8A-4147-A177-3AD203B41FA5}">
                      <a16:colId xmlns:a16="http://schemas.microsoft.com/office/drawing/2014/main" val="2327831081"/>
                    </a:ext>
                  </a:extLst>
                </a:gridCol>
                <a:gridCol w="924345">
                  <a:extLst>
                    <a:ext uri="{9D8B030D-6E8A-4147-A177-3AD203B41FA5}">
                      <a16:colId xmlns:a16="http://schemas.microsoft.com/office/drawing/2014/main" val="881025468"/>
                    </a:ext>
                  </a:extLst>
                </a:gridCol>
              </a:tblGrid>
              <a:tr h="343530">
                <a:tc>
                  <a:txBody>
                    <a:bodyPr/>
                    <a:lstStyle/>
                    <a:p>
                      <a:pPr algn="l" fontAlgn="b"/>
                      <a:r>
                        <a:rPr lang="en-US" sz="1400" u="none" strike="noStrike">
                          <a:effectLst/>
                        </a:rPr>
                        <a:t>state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area_code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phone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intl_plan</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day_calls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state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day_mins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day_charge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eve_calls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dirty="0" err="1">
                          <a:effectLst/>
                        </a:rPr>
                        <a:t>eve_charge</a:t>
                      </a:r>
                      <a:endParaRPr lang="en-US" sz="1400" b="1" i="0" u="none" strike="noStrike" dirty="0">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2502042793"/>
                  </a:ext>
                </a:extLst>
              </a:tr>
              <a:tr h="186006">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355-7705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62.3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10.59</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82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23.38</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4103660048"/>
                  </a:ext>
                </a:extLst>
              </a:tr>
              <a:tr h="186006">
                <a:tc>
                  <a:txBody>
                    <a:bodyPr/>
                    <a:lstStyle/>
                    <a:p>
                      <a:pPr algn="l" fontAlgn="b"/>
                      <a:r>
                        <a:rPr lang="en-US" sz="1100" u="none" strike="noStrike">
                          <a:effectLst/>
                        </a:rPr>
                        <a:t>OR</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378-6772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67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OR</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12.5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2.13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90</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21.81</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2367368307"/>
                  </a:ext>
                </a:extLst>
              </a:tr>
              <a:tr h="186006">
                <a:tc>
                  <a:txBody>
                    <a:bodyPr/>
                    <a:lstStyle/>
                    <a:p>
                      <a:pPr algn="l" fontAlgn="b"/>
                      <a:r>
                        <a:rPr lang="en-US" sz="1100" u="none" strike="noStrike">
                          <a:effectLst/>
                        </a:rPr>
                        <a:t>WY</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dirty="0">
                          <a:effectLst/>
                        </a:rPr>
                        <a:t>415</a:t>
                      </a:r>
                      <a:endParaRPr lang="en-US" sz="1100" b="0" i="0" u="none" strike="noStrike" dirty="0">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412-3726</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117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WY</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95.9</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16.3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131</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dirty="0">
                          <a:effectLst/>
                        </a:rPr>
                        <a:t>13.56</a:t>
                      </a:r>
                      <a:endParaRPr lang="en-US" sz="1100" b="0" i="0" u="none" strike="noStrike" dirty="0">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2624487488"/>
                  </a:ext>
                </a:extLst>
              </a:tr>
            </a:tbl>
          </a:graphicData>
        </a:graphic>
      </p:graphicFrame>
    </p:spTree>
    <p:extLst>
      <p:ext uri="{BB962C8B-B14F-4D97-AF65-F5344CB8AC3E}">
        <p14:creationId xmlns:p14="http://schemas.microsoft.com/office/powerpoint/2010/main" val="2922030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CCE02-D4DB-DF43-94F9-7C0489F5CDB9}"/>
              </a:ext>
            </a:extLst>
          </p:cNvPr>
          <p:cNvSpPr>
            <a:spLocks noGrp="1"/>
          </p:cNvSpPr>
          <p:nvPr>
            <p:ph type="title"/>
          </p:nvPr>
        </p:nvSpPr>
        <p:spPr/>
        <p:txBody>
          <a:bodyPr/>
          <a:lstStyle/>
          <a:p>
            <a:r>
              <a:rPr lang="en-US" dirty="0"/>
              <a:t>Pandas </a:t>
            </a:r>
          </a:p>
        </p:txBody>
      </p:sp>
      <p:sp>
        <p:nvSpPr>
          <p:cNvPr id="3" name="Content Placeholder 2">
            <a:extLst>
              <a:ext uri="{FF2B5EF4-FFF2-40B4-BE49-F238E27FC236}">
                <a16:creationId xmlns:a16="http://schemas.microsoft.com/office/drawing/2014/main" id="{F3217969-B5E1-AD45-B5C9-9DD2E1222062}"/>
              </a:ext>
            </a:extLst>
          </p:cNvPr>
          <p:cNvSpPr>
            <a:spLocks noGrp="1"/>
          </p:cNvSpPr>
          <p:nvPr>
            <p:ph idx="1"/>
          </p:nvPr>
        </p:nvSpPr>
        <p:spPr/>
        <p:txBody>
          <a:bodyPr>
            <a:normAutofit/>
          </a:bodyPr>
          <a:lstStyle/>
          <a:p>
            <a:r>
              <a:rPr lang="en-US" dirty="0"/>
              <a:t>We can refer to variables in the environment by prefixing them with the @ character.  This makes it really easy to evaluate complex expressions for example </a:t>
            </a:r>
          </a:p>
        </p:txBody>
      </p:sp>
      <p:sp>
        <p:nvSpPr>
          <p:cNvPr id="4" name="Slide Number Placeholder 3">
            <a:extLst>
              <a:ext uri="{FF2B5EF4-FFF2-40B4-BE49-F238E27FC236}">
                <a16:creationId xmlns:a16="http://schemas.microsoft.com/office/drawing/2014/main" id="{10FE58E4-AFF6-0742-8D6B-AE8094F0BCB7}"/>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35</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A10E5EEF-3BE7-2448-87A5-694530637BD5}"/>
              </a:ext>
            </a:extLst>
          </p:cNvPr>
          <p:cNvSpPr>
            <a:spLocks noGrp="1"/>
          </p:cNvSpPr>
          <p:nvPr>
            <p:ph type="body" sz="half" idx="2"/>
          </p:nvPr>
        </p:nvSpPr>
        <p:spPr/>
        <p:txBody>
          <a:bodyPr/>
          <a:lstStyle/>
          <a:p>
            <a:r>
              <a:rPr lang="en-US" dirty="0" err="1"/>
              <a:t>df.query</a:t>
            </a:r>
            <a:r>
              <a:rPr lang="en-US" dirty="0"/>
              <a:t>() by reference </a:t>
            </a:r>
          </a:p>
        </p:txBody>
      </p:sp>
      <p:sp>
        <p:nvSpPr>
          <p:cNvPr id="6" name="TextBox 5">
            <a:extLst>
              <a:ext uri="{FF2B5EF4-FFF2-40B4-BE49-F238E27FC236}">
                <a16:creationId xmlns:a16="http://schemas.microsoft.com/office/drawing/2014/main" id="{C940C176-C688-7043-9D51-34AC7C3E33DD}"/>
              </a:ext>
            </a:extLst>
          </p:cNvPr>
          <p:cNvSpPr txBox="1"/>
          <p:nvPr/>
        </p:nvSpPr>
        <p:spPr>
          <a:xfrm>
            <a:off x="1036176" y="2821279"/>
            <a:ext cx="7552706" cy="2031325"/>
          </a:xfrm>
          <a:prstGeom prst="rect">
            <a:avLst/>
          </a:prstGeom>
          <a:solidFill>
            <a:schemeClr val="bg2"/>
          </a:solidFill>
        </p:spPr>
        <p:txBody>
          <a:bodyPr wrap="square" rtlCol="0">
            <a:spAutoFit/>
          </a:bodyPr>
          <a:lstStyle/>
          <a:p>
            <a:r>
              <a:rPr lang="en-US" dirty="0" err="1">
                <a:latin typeface="Courier New" panose="02070309020205020404" pitchFamily="49" charset="0"/>
                <a:cs typeface="Courier New" panose="02070309020205020404" pitchFamily="49" charset="0"/>
              </a:rPr>
              <a:t>mean_calls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day_calls</a:t>
            </a:r>
            <a:r>
              <a:rPr lang="en-US" dirty="0">
                <a:latin typeface="Courier New" panose="02070309020205020404" pitchFamily="49" charset="0"/>
                <a:cs typeface="Courier New" panose="02070309020205020404" pitchFamily="49" charset="0"/>
              </a:rPr>
              <a:t>'].mean()</a:t>
            </a:r>
          </a:p>
          <a:p>
            <a:r>
              <a:rPr lang="en-US" dirty="0" err="1">
                <a:latin typeface="Courier New" panose="02070309020205020404" pitchFamily="49" charset="0"/>
                <a:cs typeface="Courier New" panose="02070309020205020404" pitchFamily="49" charset="0"/>
              </a:rPr>
              <a:t>state_list</a:t>
            </a:r>
            <a:r>
              <a:rPr lang="en-US" dirty="0">
                <a:latin typeface="Courier New" panose="02070309020205020404" pitchFamily="49" charset="0"/>
                <a:cs typeface="Courier New" panose="02070309020205020404" pitchFamily="49" charset="0"/>
              </a:rPr>
              <a:t> = ["WI", "OR", "WY"]</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df.query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area_code</a:t>
            </a:r>
            <a:r>
              <a:rPr lang="en-US" dirty="0">
                <a:latin typeface="Courier New" panose="02070309020205020404" pitchFamily="49" charset="0"/>
                <a:cs typeface="Courier New" panose="02070309020205020404" pitchFamily="49" charset="0"/>
              </a:rPr>
              <a:t> == "415" and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intl_plan</a:t>
            </a:r>
            <a:r>
              <a:rPr lang="en-US" dirty="0">
                <a:latin typeface="Courier New" panose="02070309020205020404" pitchFamily="49" charset="0"/>
                <a:cs typeface="Courier New" panose="02070309020205020404" pitchFamily="49" charset="0"/>
              </a:rPr>
              <a:t> == "yes" and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day_calls</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mean_calls</a:t>
            </a:r>
            <a:r>
              <a:rPr lang="en-US" dirty="0">
                <a:latin typeface="Courier New" panose="02070309020205020404" pitchFamily="49" charset="0"/>
                <a:cs typeface="Courier New" panose="02070309020205020404" pitchFamily="49" charset="0"/>
              </a:rPr>
              <a:t> and \</a:t>
            </a:r>
          </a:p>
          <a:p>
            <a:r>
              <a:rPr lang="en-US" dirty="0">
                <a:latin typeface="Courier New" panose="02070309020205020404" pitchFamily="49" charset="0"/>
                <a:cs typeface="Courier New" panose="02070309020205020404" pitchFamily="49" charset="0"/>
              </a:rPr>
              <a:t>          state     == @</a:t>
            </a:r>
            <a:r>
              <a:rPr lang="en-US" dirty="0" err="1">
                <a:latin typeface="Courier New" panose="02070309020205020404" pitchFamily="49" charset="0"/>
                <a:cs typeface="Courier New" panose="02070309020205020404" pitchFamily="49" charset="0"/>
              </a:rPr>
              <a:t>state_list</a:t>
            </a:r>
            <a:r>
              <a:rPr lang="en-US" dirty="0">
                <a:latin typeface="Courier New" panose="02070309020205020404" pitchFamily="49" charset="0"/>
                <a:cs typeface="Courier New" panose="02070309020205020404" pitchFamily="49" charset="0"/>
              </a:rPr>
              <a:t>')</a:t>
            </a:r>
          </a:p>
        </p:txBody>
      </p:sp>
      <p:graphicFrame>
        <p:nvGraphicFramePr>
          <p:cNvPr id="9" name="Table 8">
            <a:extLst>
              <a:ext uri="{FF2B5EF4-FFF2-40B4-BE49-F238E27FC236}">
                <a16:creationId xmlns:a16="http://schemas.microsoft.com/office/drawing/2014/main" id="{CD4F4B15-D59F-F644-A5DF-7F65DFA3119C}"/>
              </a:ext>
            </a:extLst>
          </p:cNvPr>
          <p:cNvGraphicFramePr>
            <a:graphicFrameLocks noGrp="1"/>
          </p:cNvGraphicFramePr>
          <p:nvPr>
            <p:extLst>
              <p:ext uri="{D42A27DB-BD31-4B8C-83A1-F6EECF244321}">
                <p14:modId xmlns:p14="http://schemas.microsoft.com/office/powerpoint/2010/main" val="3172529959"/>
              </p:ext>
            </p:extLst>
          </p:nvPr>
        </p:nvGraphicFramePr>
        <p:xfrm>
          <a:off x="1036176" y="4929552"/>
          <a:ext cx="7995847" cy="1273560"/>
        </p:xfrm>
        <a:graphic>
          <a:graphicData uri="http://schemas.openxmlformats.org/drawingml/2006/table">
            <a:tbl>
              <a:tblPr firstRow="1" bandRow="1">
                <a:tableStyleId>{5C22544A-7EE6-4342-B048-85BDC9FD1C3A}</a:tableStyleId>
              </a:tblPr>
              <a:tblGrid>
                <a:gridCol w="755650">
                  <a:extLst>
                    <a:ext uri="{9D8B030D-6E8A-4147-A177-3AD203B41FA5}">
                      <a16:colId xmlns:a16="http://schemas.microsoft.com/office/drawing/2014/main" val="759212687"/>
                    </a:ext>
                  </a:extLst>
                </a:gridCol>
                <a:gridCol w="855638">
                  <a:extLst>
                    <a:ext uri="{9D8B030D-6E8A-4147-A177-3AD203B41FA5}">
                      <a16:colId xmlns:a16="http://schemas.microsoft.com/office/drawing/2014/main" val="4173954938"/>
                    </a:ext>
                  </a:extLst>
                </a:gridCol>
                <a:gridCol w="755650">
                  <a:extLst>
                    <a:ext uri="{9D8B030D-6E8A-4147-A177-3AD203B41FA5}">
                      <a16:colId xmlns:a16="http://schemas.microsoft.com/office/drawing/2014/main" val="385297546"/>
                    </a:ext>
                  </a:extLst>
                </a:gridCol>
                <a:gridCol w="755650">
                  <a:extLst>
                    <a:ext uri="{9D8B030D-6E8A-4147-A177-3AD203B41FA5}">
                      <a16:colId xmlns:a16="http://schemas.microsoft.com/office/drawing/2014/main" val="3760022527"/>
                    </a:ext>
                  </a:extLst>
                </a:gridCol>
                <a:gridCol w="755650">
                  <a:extLst>
                    <a:ext uri="{9D8B030D-6E8A-4147-A177-3AD203B41FA5}">
                      <a16:colId xmlns:a16="http://schemas.microsoft.com/office/drawing/2014/main" val="2515084952"/>
                    </a:ext>
                  </a:extLst>
                </a:gridCol>
                <a:gridCol w="755650">
                  <a:extLst>
                    <a:ext uri="{9D8B030D-6E8A-4147-A177-3AD203B41FA5}">
                      <a16:colId xmlns:a16="http://schemas.microsoft.com/office/drawing/2014/main" val="2011257881"/>
                    </a:ext>
                  </a:extLst>
                </a:gridCol>
                <a:gridCol w="755650">
                  <a:extLst>
                    <a:ext uri="{9D8B030D-6E8A-4147-A177-3AD203B41FA5}">
                      <a16:colId xmlns:a16="http://schemas.microsoft.com/office/drawing/2014/main" val="1662675446"/>
                    </a:ext>
                  </a:extLst>
                </a:gridCol>
                <a:gridCol w="926314">
                  <a:extLst>
                    <a:ext uri="{9D8B030D-6E8A-4147-A177-3AD203B41FA5}">
                      <a16:colId xmlns:a16="http://schemas.microsoft.com/office/drawing/2014/main" val="811080247"/>
                    </a:ext>
                  </a:extLst>
                </a:gridCol>
                <a:gridCol w="755650">
                  <a:extLst>
                    <a:ext uri="{9D8B030D-6E8A-4147-A177-3AD203B41FA5}">
                      <a16:colId xmlns:a16="http://schemas.microsoft.com/office/drawing/2014/main" val="122563207"/>
                    </a:ext>
                  </a:extLst>
                </a:gridCol>
                <a:gridCol w="924345">
                  <a:extLst>
                    <a:ext uri="{9D8B030D-6E8A-4147-A177-3AD203B41FA5}">
                      <a16:colId xmlns:a16="http://schemas.microsoft.com/office/drawing/2014/main" val="3888259132"/>
                    </a:ext>
                  </a:extLst>
                </a:gridCol>
              </a:tblGrid>
              <a:tr h="343530">
                <a:tc>
                  <a:txBody>
                    <a:bodyPr/>
                    <a:lstStyle/>
                    <a:p>
                      <a:pPr algn="l" fontAlgn="b"/>
                      <a:r>
                        <a:rPr lang="en-US" sz="1400" u="none" strike="noStrike" dirty="0">
                          <a:effectLst/>
                        </a:rPr>
                        <a:t>state</a:t>
                      </a:r>
                      <a:endParaRPr lang="en-US" sz="1400" b="1" i="0" u="none" strike="noStrike" dirty="0">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dirty="0" err="1">
                          <a:effectLst/>
                        </a:rPr>
                        <a:t>area_code</a:t>
                      </a:r>
                      <a:endParaRPr lang="en-US" sz="1400" b="1" i="0" u="none" strike="noStrike" dirty="0">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phone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intl_plan</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day_calls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state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day_mins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day_charge</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a:effectLst/>
                        </a:rPr>
                        <a:t>eve_calls</a:t>
                      </a:r>
                      <a:endParaRPr lang="en-US" sz="1400" b="1"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400" u="none" strike="noStrike" dirty="0" err="1">
                          <a:effectLst/>
                        </a:rPr>
                        <a:t>eve_charge</a:t>
                      </a:r>
                      <a:endParaRPr lang="en-US" sz="1400" b="1" i="0" u="none" strike="noStrike" dirty="0">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4294524948"/>
                  </a:ext>
                </a:extLst>
              </a:tr>
              <a:tr h="186006">
                <a:tc>
                  <a:txBody>
                    <a:bodyPr/>
                    <a:lstStyle/>
                    <a:p>
                      <a:pPr algn="l" fontAlgn="b"/>
                      <a:r>
                        <a:rPr lang="en-US" sz="1100" u="none" strike="noStrike">
                          <a:effectLst/>
                        </a:rPr>
                        <a:t>OR</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dirty="0">
                          <a:effectLst/>
                        </a:rPr>
                        <a:t>415</a:t>
                      </a:r>
                      <a:endParaRPr lang="en-US" sz="1100" b="0" i="0" u="none" strike="noStrike" dirty="0">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332-9460</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87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OR</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176.2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29.95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81</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12.33</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441921050"/>
                  </a:ext>
                </a:extLst>
              </a:tr>
              <a:tr h="186006">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421-9401</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91</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264.3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44.93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13.68</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3993329813"/>
                  </a:ext>
                </a:extLst>
              </a:tr>
              <a:tr h="186006">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355-7705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62.3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10.59</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82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23.38</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2351051526"/>
                  </a:ext>
                </a:extLst>
              </a:tr>
              <a:tr h="186006">
                <a:tc>
                  <a:txBody>
                    <a:bodyPr/>
                    <a:lstStyle/>
                    <a:p>
                      <a:pPr algn="l" fontAlgn="b"/>
                      <a:r>
                        <a:rPr lang="en-US" sz="1100" u="none" strike="noStrike">
                          <a:effectLst/>
                        </a:rPr>
                        <a:t>WY</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406-1349</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78</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WY</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189.6</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32.23</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117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22.73</a:t>
                      </a:r>
                      <a:endParaRPr lang="en-US" sz="1100" b="0" i="0" u="none" strike="noStrike">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2787083181"/>
                  </a:ext>
                </a:extLst>
              </a:tr>
              <a:tr h="186006">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415</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339-6637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yes</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97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l" fontAlgn="b"/>
                      <a:r>
                        <a:rPr lang="en-US" sz="1100" u="none" strike="noStrike">
                          <a:effectLst/>
                        </a:rPr>
                        <a:t>WI</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126.9</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21.57</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a:effectLst/>
                        </a:rPr>
                        <a:t>102</a:t>
                      </a:r>
                      <a:endParaRPr lang="en-US" sz="1100" b="0" i="0" u="none" strike="noStrike">
                        <a:solidFill>
                          <a:srgbClr val="000000"/>
                        </a:solidFill>
                        <a:effectLst/>
                        <a:latin typeface="Helvetica Neue" panose="02000503000000020004" pitchFamily="2" charset="0"/>
                      </a:endParaRPr>
                    </a:p>
                  </a:txBody>
                  <a:tcPr marL="8719" marR="8719" marT="8719" marB="0" anchor="b"/>
                </a:tc>
                <a:tc>
                  <a:txBody>
                    <a:bodyPr/>
                    <a:lstStyle/>
                    <a:p>
                      <a:pPr algn="r" fontAlgn="b"/>
                      <a:r>
                        <a:rPr lang="en-US" sz="1100" u="none" strike="noStrike" dirty="0">
                          <a:effectLst/>
                        </a:rPr>
                        <a:t>14.19</a:t>
                      </a:r>
                      <a:endParaRPr lang="en-US" sz="1100" b="0" i="0" u="none" strike="noStrike" dirty="0">
                        <a:solidFill>
                          <a:srgbClr val="000000"/>
                        </a:solidFill>
                        <a:effectLst/>
                        <a:latin typeface="Helvetica Neue" panose="02000503000000020004" pitchFamily="2" charset="0"/>
                      </a:endParaRPr>
                    </a:p>
                  </a:txBody>
                  <a:tcPr marL="8719" marR="8719" marT="8719" marB="0" anchor="b"/>
                </a:tc>
                <a:extLst>
                  <a:ext uri="{0D108BD9-81ED-4DB2-BD59-A6C34878D82A}">
                    <a16:rowId xmlns:a16="http://schemas.microsoft.com/office/drawing/2014/main" val="1291074556"/>
                  </a:ext>
                </a:extLst>
              </a:tr>
            </a:tbl>
          </a:graphicData>
        </a:graphic>
      </p:graphicFrame>
      <p:cxnSp>
        <p:nvCxnSpPr>
          <p:cNvPr id="8" name="Straight Arrow Connector 7">
            <a:extLst>
              <a:ext uri="{FF2B5EF4-FFF2-40B4-BE49-F238E27FC236}">
                <a16:creationId xmlns:a16="http://schemas.microsoft.com/office/drawing/2014/main" id="{2D39AB18-4AB6-B77F-52B7-7C0AB820D2E0}"/>
              </a:ext>
            </a:extLst>
          </p:cNvPr>
          <p:cNvCxnSpPr/>
          <p:nvPr/>
        </p:nvCxnSpPr>
        <p:spPr>
          <a:xfrm flipH="1">
            <a:off x="5830762" y="3176578"/>
            <a:ext cx="3329848" cy="12001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C6A7792-FB1A-8F48-2BE2-09838C66E2BE}"/>
              </a:ext>
            </a:extLst>
          </p:cNvPr>
          <p:cNvCxnSpPr>
            <a:cxnSpLocks/>
          </p:cNvCxnSpPr>
          <p:nvPr/>
        </p:nvCxnSpPr>
        <p:spPr>
          <a:xfrm flipH="1" flipV="1">
            <a:off x="6211762" y="3057152"/>
            <a:ext cx="2948848" cy="1194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6AEDFEE-4A48-3769-909A-A26DF4B2D2B0}"/>
              </a:ext>
            </a:extLst>
          </p:cNvPr>
          <p:cNvSpPr txBox="1"/>
          <p:nvPr/>
        </p:nvSpPr>
        <p:spPr>
          <a:xfrm>
            <a:off x="9282506" y="2714913"/>
            <a:ext cx="1743075" cy="923330"/>
          </a:xfrm>
          <a:prstGeom prst="rect">
            <a:avLst/>
          </a:prstGeom>
          <a:noFill/>
        </p:spPr>
        <p:txBody>
          <a:bodyPr wrap="square" rtlCol="0">
            <a:spAutoFit/>
          </a:bodyPr>
          <a:lstStyle/>
          <a:p>
            <a:r>
              <a:rPr lang="en-US" dirty="0"/>
              <a:t>Passing Values to a Query by Reference</a:t>
            </a:r>
          </a:p>
        </p:txBody>
      </p:sp>
    </p:spTree>
    <p:extLst>
      <p:ext uri="{BB962C8B-B14F-4D97-AF65-F5344CB8AC3E}">
        <p14:creationId xmlns:p14="http://schemas.microsoft.com/office/powerpoint/2010/main" val="2908879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5D3C-0B0A-1D4E-A558-58382C2F8E24}"/>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341A6935-EE61-504B-BD0D-0564B1053015}"/>
              </a:ext>
            </a:extLst>
          </p:cNvPr>
          <p:cNvSpPr>
            <a:spLocks noGrp="1"/>
          </p:cNvSpPr>
          <p:nvPr>
            <p:ph idx="1"/>
          </p:nvPr>
        </p:nvSpPr>
        <p:spPr>
          <a:xfrm>
            <a:off x="664632" y="1981200"/>
            <a:ext cx="11148485" cy="4876799"/>
          </a:xfrm>
        </p:spPr>
        <p:txBody>
          <a:bodyPr>
            <a:normAutofit fontScale="92500" lnSpcReduction="10000"/>
          </a:bodyPr>
          <a:lstStyle/>
          <a:p>
            <a:r>
              <a:rPr lang="en-US" sz="1400" dirty="0"/>
              <a:t>Query supports the common operator stuff but now you are writing an EXPRESSION</a:t>
            </a:r>
          </a:p>
          <a:p>
            <a:pPr lvl="1"/>
            <a:r>
              <a:rPr lang="en-US" sz="1300" dirty="0" err="1">
                <a:latin typeface="Courier New" panose="02070309020205020404" pitchFamily="49" charset="0"/>
                <a:cs typeface="Courier New" panose="02070309020205020404" pitchFamily="49" charset="0"/>
              </a:rPr>
              <a:t>df.query</a:t>
            </a:r>
            <a:r>
              <a:rPr lang="en-US" sz="1300" dirty="0">
                <a:latin typeface="Courier New" panose="02070309020205020404" pitchFamily="49" charset="0"/>
                <a:cs typeface="Courier New" panose="02070309020205020404" pitchFamily="49" charset="0"/>
              </a:rPr>
              <a:t>('expression1 and expression2’) </a:t>
            </a:r>
          </a:p>
          <a:p>
            <a:pPr lvl="2"/>
            <a:r>
              <a:rPr lang="en-US" sz="1300" dirty="0">
                <a:latin typeface="Courier New" panose="02070309020205020404" pitchFamily="49" charset="0"/>
                <a:cs typeface="Courier New" panose="02070309020205020404" pitchFamily="49" charset="0"/>
              </a:rPr>
              <a:t>notice the ‘single’ quote surrounds the expressions!</a:t>
            </a:r>
          </a:p>
          <a:p>
            <a:pPr lvl="1"/>
            <a:r>
              <a:rPr lang="en-US" sz="1300" dirty="0">
                <a:latin typeface="Courier New" panose="02070309020205020404" pitchFamily="49" charset="0"/>
                <a:cs typeface="Courier New" panose="02070309020205020404" pitchFamily="49" charset="0"/>
              </a:rPr>
              <a:t>equal to: </a:t>
            </a:r>
            <a:r>
              <a:rPr lang="en-US" sz="1300" dirty="0" err="1">
                <a:latin typeface="Courier New" panose="02070309020205020404" pitchFamily="49" charset="0"/>
                <a:cs typeface="Courier New" panose="02070309020205020404" pitchFamily="49" charset="0"/>
              </a:rPr>
              <a:t>df.query</a:t>
            </a:r>
            <a:r>
              <a:rPr lang="en-US" sz="1300" dirty="0">
                <a:latin typeface="Courier New" panose="02070309020205020404" pitchFamily="49" charset="0"/>
                <a:cs typeface="Courier New" panose="02070309020205020404" pitchFamily="49" charset="0"/>
              </a:rPr>
              <a:t>('column == “</a:t>
            </a:r>
            <a:r>
              <a:rPr lang="en-US" sz="1300" dirty="0" err="1">
                <a:latin typeface="Courier New" panose="02070309020205020404" pitchFamily="49" charset="0"/>
                <a:cs typeface="Courier New" panose="02070309020205020404" pitchFamily="49" charset="0"/>
              </a:rPr>
              <a:t>some_value</a:t>
            </a:r>
            <a:r>
              <a:rPr lang="en-US" sz="1300" dirty="0">
                <a:latin typeface="Courier New" panose="02070309020205020404" pitchFamily="49" charset="0"/>
                <a:cs typeface="Courier New" panose="02070309020205020404" pitchFamily="49" charset="0"/>
              </a:rPr>
              <a:t>”')</a:t>
            </a:r>
          </a:p>
          <a:p>
            <a:pPr lvl="1"/>
            <a:r>
              <a:rPr lang="en-US" sz="1300" dirty="0">
                <a:latin typeface="Courier New" panose="02070309020205020404" pitchFamily="49" charset="0"/>
                <a:cs typeface="Courier New" panose="02070309020205020404" pitchFamily="49" charset="0"/>
              </a:rPr>
              <a:t>not equal to: </a:t>
            </a:r>
            <a:r>
              <a:rPr lang="en-US" sz="1300" dirty="0" err="1">
                <a:latin typeface="Courier New" panose="02070309020205020404" pitchFamily="49" charset="0"/>
                <a:cs typeface="Courier New" panose="02070309020205020404" pitchFamily="49" charset="0"/>
              </a:rPr>
              <a:t>df.query</a:t>
            </a:r>
            <a:r>
              <a:rPr lang="en-US" sz="1300" dirty="0">
                <a:latin typeface="Courier New" panose="02070309020205020404" pitchFamily="49" charset="0"/>
                <a:cs typeface="Courier New" panose="02070309020205020404" pitchFamily="49" charset="0"/>
              </a:rPr>
              <a:t>('column != “</a:t>
            </a:r>
            <a:r>
              <a:rPr lang="en-US" sz="1300" dirty="0" err="1">
                <a:latin typeface="Courier New" panose="02070309020205020404" pitchFamily="49" charset="0"/>
                <a:cs typeface="Courier New" panose="02070309020205020404" pitchFamily="49" charset="0"/>
              </a:rPr>
              <a:t>some_value</a:t>
            </a:r>
            <a:r>
              <a:rPr lang="en-US" sz="1300" dirty="0">
                <a:latin typeface="Courier New" panose="02070309020205020404" pitchFamily="49" charset="0"/>
                <a:cs typeface="Courier New" panose="02070309020205020404" pitchFamily="49" charset="0"/>
              </a:rPr>
              <a:t>”')</a:t>
            </a:r>
          </a:p>
          <a:p>
            <a:pPr lvl="1"/>
            <a:r>
              <a:rPr lang="en-US" sz="1300" dirty="0">
                <a:latin typeface="Courier New" panose="02070309020205020404" pitchFamily="49" charset="0"/>
                <a:cs typeface="Courier New" panose="02070309020205020404" pitchFamily="49" charset="0"/>
              </a:rPr>
              <a:t>greater than: </a:t>
            </a:r>
            <a:r>
              <a:rPr lang="en-US" sz="1300" dirty="0" err="1">
                <a:latin typeface="Courier New" panose="02070309020205020404" pitchFamily="49" charset="0"/>
                <a:cs typeface="Courier New" panose="02070309020205020404" pitchFamily="49" charset="0"/>
              </a:rPr>
              <a:t>df.query</a:t>
            </a:r>
            <a:r>
              <a:rPr lang="en-US" sz="1300" dirty="0">
                <a:latin typeface="Courier New" panose="02070309020205020404" pitchFamily="49" charset="0"/>
                <a:cs typeface="Courier New" panose="02070309020205020404" pitchFamily="49" charset="0"/>
              </a:rPr>
              <a:t>('column &gt; </a:t>
            </a:r>
            <a:r>
              <a:rPr lang="en-US" sz="1300" dirty="0" err="1">
                <a:latin typeface="Courier New" panose="02070309020205020404" pitchFamily="49" charset="0"/>
                <a:cs typeface="Courier New" panose="02070309020205020404" pitchFamily="49" charset="0"/>
              </a:rPr>
              <a:t>some_value</a:t>
            </a:r>
            <a:r>
              <a:rPr lang="en-US" sz="1300" dirty="0">
                <a:latin typeface="Courier New" panose="02070309020205020404" pitchFamily="49" charset="0"/>
                <a:cs typeface="Courier New" panose="02070309020205020404" pitchFamily="49" charset="0"/>
              </a:rPr>
              <a:t>’) valid:( ==, !=, &gt;, &gt;=, &lt;, &lt;=)</a:t>
            </a:r>
          </a:p>
          <a:p>
            <a:pPr lvl="1"/>
            <a:r>
              <a:rPr lang="en-US" sz="1300" dirty="0">
                <a:latin typeface="Courier New" panose="02070309020205020404" pitchFamily="49" charset="0"/>
                <a:cs typeface="Courier New" panose="02070309020205020404" pitchFamily="49" charset="0"/>
              </a:rPr>
              <a:t>In a list: </a:t>
            </a:r>
            <a:r>
              <a:rPr lang="en-US" sz="1300" dirty="0" err="1">
                <a:latin typeface="Courier New" panose="02070309020205020404" pitchFamily="49" charset="0"/>
                <a:cs typeface="Courier New" panose="02070309020205020404" pitchFamily="49" charset="0"/>
              </a:rPr>
              <a:t>df.query</a:t>
            </a:r>
            <a:r>
              <a:rPr lang="en-US" sz="1300" dirty="0">
                <a:latin typeface="Courier New" panose="02070309020205020404" pitchFamily="49" charset="0"/>
                <a:cs typeface="Courier New" panose="02070309020205020404" pitchFamily="49" charset="0"/>
              </a:rPr>
              <a:t>('column == ["</a:t>
            </a:r>
            <a:r>
              <a:rPr lang="en-US" sz="1300" dirty="0" err="1">
                <a:latin typeface="Courier New" panose="02070309020205020404" pitchFamily="49" charset="0"/>
                <a:cs typeface="Courier New" panose="02070309020205020404" pitchFamily="49" charset="0"/>
              </a:rPr>
              <a:t>list","value</a:t>
            </a:r>
            <a:r>
              <a:rPr lang="en-US" sz="1300" dirty="0">
                <a:latin typeface="Courier New" panose="02070309020205020404" pitchFamily="49" charset="0"/>
                <a:cs typeface="Courier New" panose="02070309020205020404" pitchFamily="49" charset="0"/>
              </a:rPr>
              <a:t>"]')</a:t>
            </a:r>
          </a:p>
          <a:p>
            <a:pPr lvl="1"/>
            <a:r>
              <a:rPr lang="en-US" sz="1300" dirty="0">
                <a:latin typeface="Courier New" panose="02070309020205020404" pitchFamily="49" charset="0"/>
                <a:cs typeface="Courier New" panose="02070309020205020404" pitchFamily="49" charset="0"/>
              </a:rPr>
              <a:t>Not in List: </a:t>
            </a:r>
            <a:r>
              <a:rPr lang="en-US" sz="1300" dirty="0" err="1">
                <a:latin typeface="Courier New" panose="02070309020205020404" pitchFamily="49" charset="0"/>
                <a:cs typeface="Courier New" panose="02070309020205020404" pitchFamily="49" charset="0"/>
              </a:rPr>
              <a:t>df.query</a:t>
            </a:r>
            <a:r>
              <a:rPr lang="en-US" sz="1300" dirty="0">
                <a:latin typeface="Courier New" panose="02070309020205020404" pitchFamily="49" charset="0"/>
                <a:cs typeface="Courier New" panose="02070309020205020404" pitchFamily="49" charset="0"/>
              </a:rPr>
              <a:t>('column != ["</a:t>
            </a:r>
            <a:r>
              <a:rPr lang="en-US" sz="1300" dirty="0" err="1">
                <a:latin typeface="Courier New" panose="02070309020205020404" pitchFamily="49" charset="0"/>
                <a:cs typeface="Courier New" panose="02070309020205020404" pitchFamily="49" charset="0"/>
              </a:rPr>
              <a:t>list","value</a:t>
            </a:r>
            <a:r>
              <a:rPr lang="en-US" sz="1300" dirty="0">
                <a:latin typeface="Courier New" panose="02070309020205020404" pitchFamily="49" charset="0"/>
                <a:cs typeface="Courier New" panose="02070309020205020404" pitchFamily="49" charset="0"/>
              </a:rPr>
              <a:t>"]’)</a:t>
            </a:r>
          </a:p>
          <a:p>
            <a:pPr lvl="1"/>
            <a:r>
              <a:rPr lang="en-US" sz="1400" dirty="0"/>
              <a:t>To find </a:t>
            </a:r>
            <a:r>
              <a:rPr lang="en-US" sz="1400" b="1" dirty="0"/>
              <a:t>nulls</a:t>
            </a:r>
            <a:r>
              <a:rPr lang="en-US" sz="1400" dirty="0"/>
              <a:t> use</a:t>
            </a:r>
          </a:p>
          <a:p>
            <a:pPr lvl="2"/>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df.query</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column.isnull</a:t>
            </a:r>
            <a:r>
              <a:rPr lang="en-US" sz="1400" dirty="0">
                <a:latin typeface="Courier New" panose="02070309020205020404" pitchFamily="49" charset="0"/>
                <a:cs typeface="Courier New" panose="02070309020205020404" pitchFamily="49" charset="0"/>
              </a:rPr>
              <a:t>()', engine='python' ) </a:t>
            </a:r>
            <a:r>
              <a:rPr lang="en-US" sz="1400" dirty="0"/>
              <a:t>note the </a:t>
            </a:r>
            <a:r>
              <a:rPr lang="en-US" sz="1400" b="1" dirty="0"/>
              <a:t>engine=‘python’ </a:t>
            </a:r>
            <a:r>
              <a:rPr lang="en-US" sz="1400" dirty="0"/>
              <a:t>command.</a:t>
            </a:r>
          </a:p>
          <a:p>
            <a:pPr lvl="3"/>
            <a:r>
              <a:rPr lang="en-US" sz="1400" dirty="0"/>
              <a:t>common alternative </a:t>
            </a:r>
            <a:r>
              <a:rPr lang="en-US" sz="1400" dirty="0" err="1">
                <a:latin typeface="Courier New" panose="02070309020205020404" pitchFamily="49" charset="0"/>
                <a:cs typeface="Courier New" panose="02070309020205020404" pitchFamily="49" charset="0"/>
              </a:rPr>
              <a:t>df.query</a:t>
            </a:r>
            <a:r>
              <a:rPr lang="en-US" sz="1400" dirty="0">
                <a:latin typeface="Courier New" panose="02070309020205020404" pitchFamily="49" charset="0"/>
                <a:cs typeface="Courier New" panose="02070309020205020404" pitchFamily="49" charset="0"/>
              </a:rPr>
              <a:t>('column != column', engine='python’ )</a:t>
            </a:r>
          </a:p>
          <a:p>
            <a:pPr lvl="1"/>
            <a:r>
              <a:rPr lang="en-US" sz="1400" dirty="0"/>
              <a:t>To find </a:t>
            </a:r>
            <a:r>
              <a:rPr lang="en-US" sz="1400" b="1" u="sng" dirty="0"/>
              <a:t>not null </a:t>
            </a:r>
            <a:r>
              <a:rPr lang="en-US" sz="1400" dirty="0"/>
              <a:t>use </a:t>
            </a:r>
          </a:p>
          <a:p>
            <a:pPr lvl="2"/>
            <a:r>
              <a:rPr lang="en-US" sz="1400" dirty="0" err="1">
                <a:latin typeface="Courier New" panose="02070309020205020404" pitchFamily="49" charset="0"/>
                <a:cs typeface="Courier New" panose="02070309020205020404" pitchFamily="49" charset="0"/>
              </a:rPr>
              <a:t>df.query</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column.notnull</a:t>
            </a:r>
            <a:r>
              <a:rPr lang="en-US" sz="1400" dirty="0">
                <a:latin typeface="Courier New" panose="02070309020205020404" pitchFamily="49" charset="0"/>
                <a:cs typeface="Courier New" panose="02070309020205020404" pitchFamily="49" charset="0"/>
              </a:rPr>
              <a:t>()', engine='python' ) </a:t>
            </a:r>
            <a:r>
              <a:rPr lang="en-US" sz="1400" dirty="0"/>
              <a:t>note the engine=python command.</a:t>
            </a:r>
          </a:p>
          <a:p>
            <a:pPr lvl="3"/>
            <a:r>
              <a:rPr lang="en-US" sz="1400" dirty="0"/>
              <a:t>common alternative </a:t>
            </a:r>
            <a:r>
              <a:rPr lang="en-US" sz="1400" dirty="0" err="1">
                <a:latin typeface="Courier New" panose="02070309020205020404" pitchFamily="49" charset="0"/>
                <a:cs typeface="Courier New" panose="02070309020205020404" pitchFamily="49" charset="0"/>
              </a:rPr>
              <a:t>df.query</a:t>
            </a:r>
            <a:r>
              <a:rPr lang="en-US" sz="1400" dirty="0">
                <a:latin typeface="Courier New" panose="02070309020205020404" pitchFamily="49" charset="0"/>
                <a:cs typeface="Courier New" panose="02070309020205020404" pitchFamily="49" charset="0"/>
              </a:rPr>
              <a:t>('column == column', engine='python’ )</a:t>
            </a:r>
          </a:p>
          <a:p>
            <a:r>
              <a:rPr lang="en-US" sz="1400" dirty="0"/>
              <a:t>You can connect Multiple-Conditions with the word </a:t>
            </a:r>
            <a:r>
              <a:rPr lang="en-US" sz="1400" b="1" u="sng" dirty="0"/>
              <a:t>and</a:t>
            </a:r>
            <a:r>
              <a:rPr lang="en-US" sz="1400" u="sng" dirty="0"/>
              <a:t> and </a:t>
            </a:r>
            <a:r>
              <a:rPr lang="en-US" sz="1400" b="1" u="sng" dirty="0"/>
              <a:t>or</a:t>
            </a:r>
            <a:endParaRPr lang="en-US" sz="1400" u="sng" dirty="0"/>
          </a:p>
          <a:p>
            <a:pPr marL="457200" lvl="2" indent="0">
              <a:buNone/>
            </a:pPr>
            <a:r>
              <a:rPr lang="en-US" sz="1600" dirty="0" err="1">
                <a:latin typeface="Courier New" panose="02070309020205020404" pitchFamily="49" charset="0"/>
                <a:cs typeface="Courier New" panose="02070309020205020404" pitchFamily="49" charset="0"/>
              </a:rPr>
              <a:t>df.query</a:t>
            </a:r>
            <a:r>
              <a:rPr lang="en-US" sz="1600" dirty="0">
                <a:latin typeface="Courier New" panose="02070309020205020404" pitchFamily="49" charset="0"/>
                <a:cs typeface="Courier New" panose="02070309020205020404" pitchFamily="49" charset="0"/>
              </a:rPr>
              <a:t>(‘(column != "value1" \</a:t>
            </a:r>
          </a:p>
          <a:p>
            <a:pPr marL="685800" lvl="3" indent="0">
              <a:buNone/>
            </a:pPr>
            <a:r>
              <a:rPr lang="en-US" sz="1600" dirty="0">
                <a:latin typeface="Courier New" panose="02070309020205020404" pitchFamily="49" charset="0"/>
                <a:cs typeface="Courier New" panose="02070309020205020404" pitchFamily="49" charset="0"/>
              </a:rPr>
              <a:t>and column2 &gt; 50)\</a:t>
            </a:r>
          </a:p>
          <a:p>
            <a:pPr marL="685800" lvl="3" indent="0">
              <a:buNone/>
            </a:pPr>
            <a:r>
              <a:rPr lang="en-US" sz="1600" dirty="0">
                <a:latin typeface="Courier New" panose="02070309020205020404" pitchFamily="49" charset="0"/>
                <a:cs typeface="Courier New" panose="02070309020205020404" pitchFamily="49" charset="0"/>
              </a:rPr>
              <a:t>or column3 == “A”', engine='python' )</a:t>
            </a:r>
          </a:p>
        </p:txBody>
      </p:sp>
      <p:sp>
        <p:nvSpPr>
          <p:cNvPr id="4" name="Slide Number Placeholder 3">
            <a:extLst>
              <a:ext uri="{FF2B5EF4-FFF2-40B4-BE49-F238E27FC236}">
                <a16:creationId xmlns:a16="http://schemas.microsoft.com/office/drawing/2014/main" id="{8E861905-4C33-6446-9FE6-5A4419DDA2FC}"/>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36</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1A2E75DE-7B01-6A4F-83A3-40BCAE6966A1}"/>
              </a:ext>
            </a:extLst>
          </p:cNvPr>
          <p:cNvSpPr>
            <a:spLocks noGrp="1"/>
          </p:cNvSpPr>
          <p:nvPr>
            <p:ph type="body" sz="half" idx="2"/>
          </p:nvPr>
        </p:nvSpPr>
        <p:spPr/>
        <p:txBody>
          <a:bodyPr/>
          <a:lstStyle/>
          <a:p>
            <a:r>
              <a:rPr lang="en-US" dirty="0"/>
              <a:t>Conditional Operators for Query(expression) based Filtering  </a:t>
            </a:r>
          </a:p>
        </p:txBody>
      </p:sp>
    </p:spTree>
    <p:extLst>
      <p:ext uri="{BB962C8B-B14F-4D97-AF65-F5344CB8AC3E}">
        <p14:creationId xmlns:p14="http://schemas.microsoft.com/office/powerpoint/2010/main" val="1848480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511D-02B1-3B43-9CEA-176A45999C1D}"/>
              </a:ext>
            </a:extLst>
          </p:cNvPr>
          <p:cNvSpPr>
            <a:spLocks noGrp="1"/>
          </p:cNvSpPr>
          <p:nvPr>
            <p:ph type="title"/>
          </p:nvPr>
        </p:nvSpPr>
        <p:spPr/>
        <p:txBody>
          <a:bodyPr/>
          <a:lstStyle/>
          <a:p>
            <a:r>
              <a:rPr lang="en-US" dirty="0"/>
              <a:t>Combining Rows and Columns </a:t>
            </a:r>
          </a:p>
        </p:txBody>
      </p:sp>
      <p:sp>
        <p:nvSpPr>
          <p:cNvPr id="3" name="Content Placeholder 2">
            <a:extLst>
              <a:ext uri="{FF2B5EF4-FFF2-40B4-BE49-F238E27FC236}">
                <a16:creationId xmlns:a16="http://schemas.microsoft.com/office/drawing/2014/main" id="{DE328D74-DE97-8D4E-AA39-E647A504BB47}"/>
              </a:ext>
            </a:extLst>
          </p:cNvPr>
          <p:cNvSpPr>
            <a:spLocks noGrp="1"/>
          </p:cNvSpPr>
          <p:nvPr>
            <p:ph idx="1"/>
          </p:nvPr>
        </p:nvSpPr>
        <p:spPr/>
        <p:txBody>
          <a:bodyPr/>
          <a:lstStyle/>
          <a:p>
            <a:r>
              <a:rPr lang="en-US" dirty="0" err="1"/>
              <a:t>Dataframe</a:t>
            </a:r>
            <a:r>
              <a:rPr lang="en-US" dirty="0"/>
              <a:t> based filtering is simple as adding a </a:t>
            </a:r>
            <a:r>
              <a:rPr lang="en-US" i="1" u="sng" dirty="0"/>
              <a:t>bracket bracket</a:t>
            </a:r>
            <a:r>
              <a:rPr lang="en-US" u="sng" dirty="0"/>
              <a:t> </a:t>
            </a:r>
            <a:r>
              <a:rPr lang="en-US" dirty="0"/>
              <a:t>after the row filter.</a:t>
            </a:r>
          </a:p>
          <a:p>
            <a:pPr marL="228600" lvl="1" indent="0">
              <a:buNone/>
            </a:pPr>
            <a:r>
              <a:rPr lang="en-US" sz="1400" dirty="0">
                <a:latin typeface="Courier New" panose="02070309020205020404" pitchFamily="49" charset="0"/>
                <a:cs typeface="Courier New" panose="02070309020205020404" pitchFamily="49" charset="0"/>
              </a:rPr>
              <a:t>rowcol1 = titanic[titanic["Age"] &gt; 50] </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PassengerId</a:t>
            </a:r>
            <a:r>
              <a:rPr lang="en-US" sz="1400" b="1" dirty="0">
                <a:latin typeface="Courier New" panose="02070309020205020404" pitchFamily="49" charset="0"/>
                <a:cs typeface="Courier New" panose="02070309020205020404" pitchFamily="49" charset="0"/>
              </a:rPr>
              <a:t>", "Survived", "Name", "Age"]]</a:t>
            </a:r>
          </a:p>
          <a:p>
            <a:pPr marL="228600" lvl="1" indent="0">
              <a:buNone/>
            </a:pPr>
            <a:r>
              <a:rPr lang="en-US" sz="1400" dirty="0">
                <a:latin typeface="Courier New" panose="02070309020205020404" pitchFamily="49" charset="0"/>
                <a:cs typeface="Courier New" panose="02070309020205020404" pitchFamily="49" charset="0"/>
              </a:rPr>
              <a:t>print(rowcol1["Survived"].</a:t>
            </a:r>
            <a:r>
              <a:rPr lang="en-US" sz="1400" dirty="0" err="1">
                <a:latin typeface="Courier New" panose="02070309020205020404" pitchFamily="49" charset="0"/>
                <a:cs typeface="Courier New" panose="02070309020205020404" pitchFamily="49" charset="0"/>
              </a:rPr>
              <a:t>value_counts</a:t>
            </a:r>
            <a:r>
              <a:rPr lang="en-US" sz="1400" dirty="0">
                <a:latin typeface="Courier New" panose="02070309020205020404" pitchFamily="49" charset="0"/>
                <a:cs typeface="Courier New" panose="02070309020205020404" pitchFamily="49" charset="0"/>
              </a:rPr>
              <a:t>()) </a:t>
            </a:r>
          </a:p>
          <a:p>
            <a:r>
              <a:rPr lang="en-US" dirty="0"/>
              <a:t>Query based filtering is as simple as adding a</a:t>
            </a:r>
            <a:r>
              <a:rPr lang="en-US" u="sng" dirty="0"/>
              <a:t> </a:t>
            </a:r>
            <a:r>
              <a:rPr lang="en-US" i="1" u="sng" dirty="0"/>
              <a:t>bracket bracket</a:t>
            </a:r>
            <a:r>
              <a:rPr lang="en-US" u="sng" dirty="0"/>
              <a:t> </a:t>
            </a:r>
            <a:r>
              <a:rPr lang="en-US" dirty="0"/>
              <a:t>after the query as well.</a:t>
            </a:r>
          </a:p>
          <a:p>
            <a:pPr marL="457200" lvl="2" indent="0">
              <a:buNone/>
            </a:pPr>
            <a:r>
              <a:rPr lang="en-US" sz="1600" dirty="0">
                <a:latin typeface="Courier New" panose="02070309020205020404" pitchFamily="49" charset="0"/>
                <a:cs typeface="Courier New" panose="02070309020205020404" pitchFamily="49" charset="0"/>
              </a:rPr>
              <a:t>rowcol2 = </a:t>
            </a:r>
            <a:r>
              <a:rPr lang="en-US" sz="1600" dirty="0" err="1">
                <a:latin typeface="Courier New" panose="02070309020205020404" pitchFamily="49" charset="0"/>
                <a:cs typeface="Courier New" panose="02070309020205020404" pitchFamily="49" charset="0"/>
              </a:rPr>
              <a:t>churn.query</a:t>
            </a:r>
            <a:r>
              <a:rPr lang="en-US" sz="1600" dirty="0">
                <a:latin typeface="Courier New" panose="02070309020205020404" pitchFamily="49" charset="0"/>
                <a:cs typeface="Courier New" panose="02070309020205020404" pitchFamily="49" charset="0"/>
              </a:rPr>
              <a:t>('State == ["VA", "TX", "TN"] \ </a:t>
            </a:r>
          </a:p>
          <a:p>
            <a:pPr marL="685800" lvl="3" indent="0">
              <a:buNone/>
            </a:pPr>
            <a:r>
              <a:rPr lang="en-US" sz="1600" dirty="0">
                <a:latin typeface="Courier New" panose="02070309020205020404" pitchFamily="49" charset="0"/>
                <a:cs typeface="Courier New" panose="02070309020205020404" pitchFamily="49" charset="0"/>
              </a:rPr>
              <a:t>and `Account Length` &gt; 100</a:t>
            </a:r>
            <a:r>
              <a:rPr lang="en-US" sz="1600" b="1" dirty="0">
                <a:latin typeface="Courier New" panose="02070309020205020404" pitchFamily="49" charset="0"/>
                <a:cs typeface="Courier New" panose="02070309020205020404" pitchFamily="49" charset="0"/>
              </a:rPr>
              <a:t>')[["State", </a:t>
            </a:r>
          </a:p>
          <a:p>
            <a:pPr marL="685800" lvl="3" indent="0">
              <a:buNone/>
            </a:pPr>
            <a:r>
              <a:rPr lang="en-US" sz="1600" b="1" dirty="0">
                <a:latin typeface="Courier New" panose="02070309020205020404" pitchFamily="49" charset="0"/>
                <a:cs typeface="Courier New" panose="02070309020205020404" pitchFamily="49" charset="0"/>
              </a:rPr>
              <a:t>"Account Length", </a:t>
            </a:r>
          </a:p>
          <a:p>
            <a:pPr marL="685800" lvl="3" indent="0">
              <a:buNone/>
            </a:pPr>
            <a:r>
              <a:rPr lang="en-US" sz="1600" b="1" dirty="0">
                <a:latin typeface="Courier New" panose="02070309020205020404" pitchFamily="49" charset="0"/>
                <a:cs typeface="Courier New" panose="02070309020205020404" pitchFamily="49" charset="0"/>
              </a:rPr>
              <a:t>"Churn?", </a:t>
            </a:r>
          </a:p>
          <a:p>
            <a:pPr marL="685800" lvl="3" indent="0">
              <a:buNone/>
            </a:pPr>
            <a:r>
              <a:rPr lang="en-US" sz="1600" b="1" dirty="0">
                <a:latin typeface="Courier New" panose="02070309020205020404" pitchFamily="49" charset="0"/>
                <a:cs typeface="Courier New" panose="02070309020205020404" pitchFamily="49" charset="0"/>
              </a:rPr>
              <a:t>"Area Code",</a:t>
            </a:r>
          </a:p>
          <a:p>
            <a:pPr marL="685800" lvl="3" indent="0">
              <a:buNone/>
            </a:pPr>
            <a:r>
              <a:rPr lang="en-US" sz="1600" b="1" dirty="0">
                <a:latin typeface="Courier New" panose="02070309020205020404" pitchFamily="49" charset="0"/>
                <a:cs typeface="Courier New" panose="02070309020205020404" pitchFamily="49" charset="0"/>
              </a:rPr>
              <a:t>"Phone"]]</a:t>
            </a:r>
            <a:r>
              <a:rPr lang="en-US" sz="1600" dirty="0">
                <a:latin typeface="Courier New" panose="02070309020205020404" pitchFamily="49" charset="0"/>
                <a:cs typeface="Courier New" panose="02070309020205020404" pitchFamily="49" charset="0"/>
              </a:rPr>
              <a:t> </a:t>
            </a:r>
          </a:p>
          <a:p>
            <a:pPr marL="685800" lvl="3" indent="0">
              <a:buNone/>
            </a:pPr>
            <a:r>
              <a:rPr lang="en-US" sz="1600" dirty="0">
                <a:latin typeface="Courier New" panose="02070309020205020404" pitchFamily="49" charset="0"/>
                <a:cs typeface="Courier New" panose="02070309020205020404" pitchFamily="49" charset="0"/>
              </a:rPr>
              <a:t>print(rowcol2["Churn?"].</a:t>
            </a:r>
            <a:r>
              <a:rPr lang="en-US" sz="1600" dirty="0" err="1">
                <a:latin typeface="Courier New" panose="02070309020205020404" pitchFamily="49" charset="0"/>
                <a:cs typeface="Courier New" panose="02070309020205020404" pitchFamily="49" charset="0"/>
              </a:rPr>
              <a:t>value_counts</a:t>
            </a:r>
            <a:r>
              <a:rPr lang="en-US" sz="16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4A699444-0E5B-3647-AF6D-49FD6BBBD338}"/>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37</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4CD50D95-5918-1348-810B-2EE4C2FB034B}"/>
              </a:ext>
            </a:extLst>
          </p:cNvPr>
          <p:cNvSpPr>
            <a:spLocks noGrp="1"/>
          </p:cNvSpPr>
          <p:nvPr>
            <p:ph type="body" sz="half" idx="2"/>
          </p:nvPr>
        </p:nvSpPr>
        <p:spPr/>
        <p:txBody>
          <a:bodyPr/>
          <a:lstStyle/>
          <a:p>
            <a:r>
              <a:rPr lang="en-US" dirty="0"/>
              <a:t>How do I put my filtering together? </a:t>
            </a:r>
          </a:p>
        </p:txBody>
      </p:sp>
    </p:spTree>
    <p:extLst>
      <p:ext uri="{BB962C8B-B14F-4D97-AF65-F5344CB8AC3E}">
        <p14:creationId xmlns:p14="http://schemas.microsoft.com/office/powerpoint/2010/main" val="585003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6C7381-3C12-27B9-4D19-9664D4092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4312"/>
          <a:stretch/>
        </p:blipFill>
        <p:spPr bwMode="auto">
          <a:xfrm>
            <a:off x="20" y="10"/>
            <a:ext cx="12191980" cy="6857990"/>
          </a:xfrm>
          <a:prstGeom prst="rect">
            <a:avLst/>
          </a:prstGeom>
          <a:solidFill>
            <a:srgbClr val="FFFFFF"/>
          </a:solidFill>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38</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9158287" y="152400"/>
            <a:ext cx="2837769" cy="369332"/>
          </a:xfrm>
          <a:prstGeom prst="rect">
            <a:avLst/>
          </a:prstGeom>
          <a:solidFill>
            <a:schemeClr val="accent6">
              <a:lumMod val="75000"/>
            </a:schemeClr>
          </a:solidFill>
        </p:spPr>
        <p:txBody>
          <a:bodyPr wrap="square" rtlCol="0">
            <a:spAutoFit/>
          </a:bodyPr>
          <a:lstStyle/>
          <a:p>
            <a:r>
              <a:rPr lang="en-US" dirty="0">
                <a:solidFill>
                  <a:schemeClr val="bg1"/>
                </a:solidFill>
              </a:rPr>
              <a:t>Open: </a:t>
            </a:r>
            <a:r>
              <a:rPr lang="en-US" dirty="0">
                <a:solidFill>
                  <a:schemeClr val="bg1"/>
                </a:solidFill>
                <a:hlinkClick r:id="rId3">
                  <a:extLst>
                    <a:ext uri="{A12FA001-AC4F-418D-AE19-62706E023703}">
                      <ahyp:hlinkClr xmlns:ahyp="http://schemas.microsoft.com/office/drawing/2018/hyperlinkcolor" val="tx"/>
                    </a:ext>
                  </a:extLst>
                </a:hlinkClick>
              </a:rPr>
              <a:t>Day </a:t>
            </a:r>
            <a:r>
              <a:rPr lang="en-US" dirty="0">
                <a:solidFill>
                  <a:schemeClr val="bg1"/>
                </a:solidFill>
              </a:rPr>
              <a:t>3.5 Pandas</a:t>
            </a:r>
          </a:p>
        </p:txBody>
      </p:sp>
    </p:spTree>
    <p:extLst>
      <p:ext uri="{BB962C8B-B14F-4D97-AF65-F5344CB8AC3E}">
        <p14:creationId xmlns:p14="http://schemas.microsoft.com/office/powerpoint/2010/main" val="327890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AE80-5F26-D2BC-3EF3-92178F65860E}"/>
              </a:ext>
            </a:extLst>
          </p:cNvPr>
          <p:cNvSpPr>
            <a:spLocks noGrp="1"/>
          </p:cNvSpPr>
          <p:nvPr>
            <p:ph type="title"/>
          </p:nvPr>
        </p:nvSpPr>
        <p:spPr/>
        <p:txBody>
          <a:bodyPr/>
          <a:lstStyle/>
          <a:p>
            <a:r>
              <a:rPr lang="en-US" dirty="0"/>
              <a:t>Converting a List to a Data Frame</a:t>
            </a:r>
          </a:p>
        </p:txBody>
      </p:sp>
      <p:sp>
        <p:nvSpPr>
          <p:cNvPr id="3" name="Content Placeholder 2">
            <a:extLst>
              <a:ext uri="{FF2B5EF4-FFF2-40B4-BE49-F238E27FC236}">
                <a16:creationId xmlns:a16="http://schemas.microsoft.com/office/drawing/2014/main" id="{95747F94-A004-58B7-8D09-E076BEDFFC4F}"/>
              </a:ext>
            </a:extLst>
          </p:cNvPr>
          <p:cNvSpPr>
            <a:spLocks noGrp="1"/>
          </p:cNvSpPr>
          <p:nvPr>
            <p:ph idx="1"/>
          </p:nvPr>
        </p:nvSpPr>
        <p:spPr/>
        <p:txBody>
          <a:bodyPr>
            <a:normAutofit/>
          </a:bodyPr>
          <a:lstStyle/>
          <a:p>
            <a:r>
              <a:rPr lang="en-US" dirty="0"/>
              <a:t>Lists: a list is essentially a collection of elements, which could be integers, floats, strings, or even other lists. </a:t>
            </a:r>
          </a:p>
          <a:p>
            <a:r>
              <a:rPr lang="en-US" dirty="0"/>
              <a:t>Why Convert a List to a </a:t>
            </a:r>
            <a:r>
              <a:rPr lang="en-US" dirty="0" err="1"/>
              <a:t>DataFrame</a:t>
            </a:r>
            <a:r>
              <a:rPr lang="en-US" dirty="0"/>
              <a:t>?</a:t>
            </a:r>
          </a:p>
          <a:p>
            <a:pPr lvl="1"/>
            <a:r>
              <a:rPr lang="en-US" dirty="0"/>
              <a:t>Analysis – pandas makes it easy to filter, summarize and analyze data </a:t>
            </a:r>
          </a:p>
          <a:p>
            <a:pPr lvl="1"/>
            <a:r>
              <a:rPr lang="en-US" dirty="0"/>
              <a:t>Data Manipulation – pandas makes it easy to change, update, sort, join and structure data. </a:t>
            </a:r>
          </a:p>
          <a:p>
            <a:pPr lvl="1"/>
            <a:r>
              <a:rPr lang="en-US" dirty="0"/>
              <a:t>Deal w. Big Data – </a:t>
            </a:r>
            <a:r>
              <a:rPr lang="en-US" dirty="0" err="1"/>
              <a:t>DataFrames</a:t>
            </a:r>
            <a:r>
              <a:rPr lang="en-US" dirty="0"/>
              <a:t> allow us to deal with “big” data</a:t>
            </a:r>
          </a:p>
          <a:p>
            <a:r>
              <a:rPr lang="en-US" dirty="0"/>
              <a:t>How to Convert a List to a </a:t>
            </a:r>
            <a:r>
              <a:rPr lang="en-US" dirty="0" err="1"/>
              <a:t>DataFrame</a:t>
            </a:r>
            <a:r>
              <a:rPr lang="en-US" dirty="0"/>
              <a:t>, is easy with </a:t>
            </a:r>
            <a:r>
              <a:rPr lang="en-US" dirty="0" err="1"/>
              <a:t>pd.DataFrame</a:t>
            </a:r>
            <a:r>
              <a:rPr lang="en-US" dirty="0"/>
              <a:t>() function. </a:t>
            </a:r>
          </a:p>
        </p:txBody>
      </p:sp>
      <p:sp>
        <p:nvSpPr>
          <p:cNvPr id="4" name="Slide Number Placeholder 3">
            <a:extLst>
              <a:ext uri="{FF2B5EF4-FFF2-40B4-BE49-F238E27FC236}">
                <a16:creationId xmlns:a16="http://schemas.microsoft.com/office/drawing/2014/main" id="{A3B6560E-ADCE-FB1C-1CE3-31899FC47AAE}"/>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39</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98DE1233-72EF-E0E0-5A76-1513E1FD87D2}"/>
              </a:ext>
            </a:extLst>
          </p:cNvPr>
          <p:cNvSpPr>
            <a:spLocks noGrp="1"/>
          </p:cNvSpPr>
          <p:nvPr>
            <p:ph type="body" sz="half" idx="2"/>
          </p:nvPr>
        </p:nvSpPr>
        <p:spPr/>
        <p:txBody>
          <a:bodyPr/>
          <a:lstStyle/>
          <a:p>
            <a:r>
              <a:rPr lang="en-US" dirty="0"/>
              <a:t>Lists are cool but </a:t>
            </a:r>
            <a:r>
              <a:rPr lang="en-US" dirty="0" err="1"/>
              <a:t>DataFrames</a:t>
            </a:r>
            <a:r>
              <a:rPr lang="en-US" dirty="0"/>
              <a:t> are cooler</a:t>
            </a:r>
          </a:p>
        </p:txBody>
      </p:sp>
      <p:sp>
        <p:nvSpPr>
          <p:cNvPr id="7" name="TextBox 6">
            <a:extLst>
              <a:ext uri="{FF2B5EF4-FFF2-40B4-BE49-F238E27FC236}">
                <a16:creationId xmlns:a16="http://schemas.microsoft.com/office/drawing/2014/main" id="{6E93749B-F280-DB83-B07F-753CE1C7191A}"/>
              </a:ext>
            </a:extLst>
          </p:cNvPr>
          <p:cNvSpPr txBox="1"/>
          <p:nvPr/>
        </p:nvSpPr>
        <p:spPr>
          <a:xfrm>
            <a:off x="831976" y="4999789"/>
            <a:ext cx="6100762" cy="1200329"/>
          </a:xfrm>
          <a:prstGeom prst="rect">
            <a:avLst/>
          </a:prstGeom>
          <a:solidFill>
            <a:schemeClr val="accent5">
              <a:lumMod val="20000"/>
              <a:lumOff val="80000"/>
            </a:schemeClr>
          </a:solidFill>
        </p:spPr>
        <p:txBody>
          <a:bodyPr wrap="square">
            <a:spAutoFit/>
          </a:bodyPr>
          <a:lstStyle/>
          <a:p>
            <a:r>
              <a:rPr lang="en-US" dirty="0">
                <a:solidFill>
                  <a:srgbClr val="0000FF"/>
                </a:solidFill>
                <a:effectLst/>
              </a:rPr>
              <a:t>import</a:t>
            </a:r>
            <a:r>
              <a:rPr lang="en-US" dirty="0">
                <a:solidFill>
                  <a:srgbClr val="000000"/>
                </a:solidFill>
                <a:effectLst/>
              </a:rPr>
              <a:t> pandas </a:t>
            </a:r>
            <a:r>
              <a:rPr lang="en-US" dirty="0">
                <a:solidFill>
                  <a:srgbClr val="0000FF"/>
                </a:solidFill>
                <a:effectLst/>
              </a:rPr>
              <a:t>as</a:t>
            </a:r>
            <a:r>
              <a:rPr lang="en-US" dirty="0">
                <a:solidFill>
                  <a:srgbClr val="000000"/>
                </a:solidFill>
                <a:effectLst/>
              </a:rPr>
              <a:t> pd</a:t>
            </a:r>
            <a:br>
              <a:rPr lang="en-US" dirty="0"/>
            </a:br>
            <a:endParaRPr lang="en-US" dirty="0"/>
          </a:p>
          <a:p>
            <a:r>
              <a:rPr lang="en-US" dirty="0">
                <a:solidFill>
                  <a:srgbClr val="008000"/>
                </a:solidFill>
                <a:effectLst/>
              </a:rPr>
              <a:t># Example list</a:t>
            </a:r>
            <a:br>
              <a:rPr lang="en-US" dirty="0"/>
            </a:br>
            <a:r>
              <a:rPr lang="en-US" dirty="0" err="1">
                <a:solidFill>
                  <a:srgbClr val="000000"/>
                </a:solidFill>
                <a:effectLst/>
              </a:rPr>
              <a:t>my_list</a:t>
            </a:r>
            <a:r>
              <a:rPr lang="en-US" dirty="0">
                <a:solidFill>
                  <a:srgbClr val="000000"/>
                </a:solidFill>
                <a:effectLst/>
              </a:rPr>
              <a:t> = [</a:t>
            </a:r>
            <a:r>
              <a:rPr lang="en-US" dirty="0">
                <a:solidFill>
                  <a:srgbClr val="098658"/>
                </a:solidFill>
                <a:effectLst/>
              </a:rPr>
              <a:t>10</a:t>
            </a:r>
            <a:r>
              <a:rPr lang="en-US" dirty="0">
                <a:solidFill>
                  <a:srgbClr val="000000"/>
                </a:solidFill>
                <a:effectLst/>
              </a:rPr>
              <a:t>, </a:t>
            </a:r>
            <a:r>
              <a:rPr lang="en-US" dirty="0">
                <a:solidFill>
                  <a:srgbClr val="098658"/>
                </a:solidFill>
                <a:effectLst/>
              </a:rPr>
              <a:t>20</a:t>
            </a:r>
            <a:r>
              <a:rPr lang="en-US" dirty="0">
                <a:solidFill>
                  <a:srgbClr val="000000"/>
                </a:solidFill>
                <a:effectLst/>
              </a:rPr>
              <a:t>, </a:t>
            </a:r>
            <a:r>
              <a:rPr lang="en-US" dirty="0">
                <a:solidFill>
                  <a:srgbClr val="098658"/>
                </a:solidFill>
                <a:effectLst/>
              </a:rPr>
              <a:t>30</a:t>
            </a:r>
            <a:r>
              <a:rPr lang="en-US" dirty="0">
                <a:solidFill>
                  <a:srgbClr val="000000"/>
                </a:solidFill>
                <a:effectLst/>
              </a:rPr>
              <a:t>, </a:t>
            </a:r>
            <a:r>
              <a:rPr lang="en-US" dirty="0">
                <a:solidFill>
                  <a:srgbClr val="098658"/>
                </a:solidFill>
                <a:effectLst/>
              </a:rPr>
              <a:t>40</a:t>
            </a:r>
            <a:r>
              <a:rPr lang="en-US" dirty="0">
                <a:solidFill>
                  <a:srgbClr val="000000"/>
                </a:solidFill>
                <a:effectLst/>
              </a:rPr>
              <a:t>, </a:t>
            </a:r>
            <a:r>
              <a:rPr lang="en-US" dirty="0">
                <a:solidFill>
                  <a:srgbClr val="098658"/>
                </a:solidFill>
                <a:effectLst/>
              </a:rPr>
              <a:t>50</a:t>
            </a:r>
            <a:r>
              <a:rPr lang="en-US" dirty="0">
                <a:solidFill>
                  <a:srgbClr val="000000"/>
                </a:solidFill>
                <a:effectLst/>
              </a:rPr>
              <a:t>]</a:t>
            </a:r>
            <a:endParaRPr lang="en-US" dirty="0"/>
          </a:p>
        </p:txBody>
      </p:sp>
      <p:sp>
        <p:nvSpPr>
          <p:cNvPr id="9" name="TextBox 8">
            <a:extLst>
              <a:ext uri="{FF2B5EF4-FFF2-40B4-BE49-F238E27FC236}">
                <a16:creationId xmlns:a16="http://schemas.microsoft.com/office/drawing/2014/main" id="{41E2D95E-BF00-E233-2C1D-5BA11179CDB5}"/>
              </a:ext>
            </a:extLst>
          </p:cNvPr>
          <p:cNvSpPr txBox="1"/>
          <p:nvPr/>
        </p:nvSpPr>
        <p:spPr>
          <a:xfrm>
            <a:off x="4638955" y="5246201"/>
            <a:ext cx="6100762" cy="1477328"/>
          </a:xfrm>
          <a:prstGeom prst="rect">
            <a:avLst/>
          </a:prstGeom>
          <a:solidFill>
            <a:schemeClr val="bg1">
              <a:lumMod val="95000"/>
            </a:schemeClr>
          </a:solidFill>
        </p:spPr>
        <p:txBody>
          <a:bodyPr wrap="square">
            <a:spAutoFit/>
          </a:bodyPr>
          <a:lstStyle/>
          <a:p>
            <a:r>
              <a:rPr lang="en-US" dirty="0">
                <a:solidFill>
                  <a:srgbClr val="008000"/>
                </a:solidFill>
                <a:effectLst/>
              </a:rPr>
              <a:t># Convert list to </a:t>
            </a:r>
            <a:r>
              <a:rPr lang="en-US" dirty="0" err="1">
                <a:solidFill>
                  <a:srgbClr val="008000"/>
                </a:solidFill>
                <a:effectLst/>
              </a:rPr>
              <a:t>DataFrame</a:t>
            </a:r>
            <a:endParaRPr lang="en-US" dirty="0">
              <a:solidFill>
                <a:srgbClr val="000000"/>
              </a:solidFill>
              <a:effectLst/>
            </a:endParaRPr>
          </a:p>
          <a:p>
            <a:r>
              <a:rPr lang="en-US" dirty="0" err="1">
                <a:solidFill>
                  <a:srgbClr val="000000"/>
                </a:solidFill>
                <a:effectLst/>
              </a:rPr>
              <a:t>df</a:t>
            </a:r>
            <a:r>
              <a:rPr lang="en-US" dirty="0">
                <a:solidFill>
                  <a:srgbClr val="000000"/>
                </a:solidFill>
                <a:effectLst/>
              </a:rPr>
              <a:t> = </a:t>
            </a:r>
            <a:r>
              <a:rPr lang="en-US" dirty="0" err="1">
                <a:solidFill>
                  <a:srgbClr val="000000"/>
                </a:solidFill>
                <a:effectLst/>
              </a:rPr>
              <a:t>pd.DataFrame</a:t>
            </a:r>
            <a:r>
              <a:rPr lang="en-US" dirty="0">
                <a:solidFill>
                  <a:srgbClr val="000000"/>
                </a:solidFill>
                <a:effectLst/>
              </a:rPr>
              <a:t>(</a:t>
            </a:r>
            <a:r>
              <a:rPr lang="en-US" dirty="0" err="1">
                <a:solidFill>
                  <a:srgbClr val="000000"/>
                </a:solidFill>
                <a:effectLst/>
              </a:rPr>
              <a:t>my_list</a:t>
            </a:r>
            <a:r>
              <a:rPr lang="en-US" dirty="0">
                <a:solidFill>
                  <a:srgbClr val="000000"/>
                </a:solidFill>
                <a:effectLst/>
              </a:rPr>
              <a:t>, columns=[</a:t>
            </a:r>
            <a:r>
              <a:rPr lang="en-US" dirty="0">
                <a:solidFill>
                  <a:srgbClr val="A31515"/>
                </a:solidFill>
                <a:effectLst/>
              </a:rPr>
              <a:t>'Numbers'</a:t>
            </a:r>
            <a:r>
              <a:rPr lang="en-US" dirty="0">
                <a:solidFill>
                  <a:srgbClr val="000000"/>
                </a:solidFill>
                <a:effectLst/>
              </a:rPr>
              <a:t>])</a:t>
            </a:r>
            <a:br>
              <a:rPr lang="en-US" dirty="0"/>
            </a:br>
            <a:br>
              <a:rPr lang="en-US" dirty="0"/>
            </a:br>
            <a:r>
              <a:rPr lang="en-US" dirty="0">
                <a:solidFill>
                  <a:srgbClr val="008000"/>
                </a:solidFill>
                <a:effectLst/>
              </a:rPr>
              <a:t># Display the </a:t>
            </a:r>
            <a:r>
              <a:rPr lang="en-US" dirty="0" err="1">
                <a:solidFill>
                  <a:srgbClr val="008000"/>
                </a:solidFill>
                <a:effectLst/>
              </a:rPr>
              <a:t>DataFrame</a:t>
            </a:r>
            <a:br>
              <a:rPr lang="en-US" dirty="0"/>
            </a:br>
            <a:r>
              <a:rPr lang="en-US" dirty="0">
                <a:solidFill>
                  <a:srgbClr val="0000FF"/>
                </a:solidFill>
                <a:effectLst/>
              </a:rPr>
              <a:t>print</a:t>
            </a:r>
            <a:r>
              <a:rPr lang="en-US" dirty="0">
                <a:solidFill>
                  <a:srgbClr val="000000"/>
                </a:solidFill>
                <a:effectLst/>
              </a:rPr>
              <a:t>(</a:t>
            </a:r>
            <a:r>
              <a:rPr lang="en-US" dirty="0" err="1">
                <a:solidFill>
                  <a:srgbClr val="000000"/>
                </a:solidFill>
                <a:effectLst/>
              </a:rPr>
              <a:t>df</a:t>
            </a:r>
            <a:r>
              <a:rPr lang="en-US" dirty="0">
                <a:solidFill>
                  <a:srgbClr val="000000"/>
                </a:solidFill>
                <a:effectLst/>
              </a:rPr>
              <a:t>)</a:t>
            </a:r>
            <a:endParaRPr lang="en-US" dirty="0"/>
          </a:p>
        </p:txBody>
      </p:sp>
    </p:spTree>
    <p:extLst>
      <p:ext uri="{BB962C8B-B14F-4D97-AF65-F5344CB8AC3E}">
        <p14:creationId xmlns:p14="http://schemas.microsoft.com/office/powerpoint/2010/main" val="3509357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35FE59-8B52-334A-B50C-FF4A74106810}"/>
              </a:ext>
            </a:extLst>
          </p:cNvPr>
          <p:cNvSpPr>
            <a:spLocks noGrp="1"/>
          </p:cNvSpPr>
          <p:nvPr>
            <p:ph type="title"/>
          </p:nvPr>
        </p:nvSpPr>
        <p:spPr/>
        <p:txBody>
          <a:bodyPr/>
          <a:lstStyle/>
          <a:p>
            <a:r>
              <a:rPr lang="en-US" dirty="0"/>
              <a:t>Python Variable Naming</a:t>
            </a:r>
          </a:p>
        </p:txBody>
      </p:sp>
      <p:sp>
        <p:nvSpPr>
          <p:cNvPr id="3" name="Content Placeholder 2">
            <a:extLst>
              <a:ext uri="{FF2B5EF4-FFF2-40B4-BE49-F238E27FC236}">
                <a16:creationId xmlns:a16="http://schemas.microsoft.com/office/drawing/2014/main" id="{50675349-B43E-D846-81B4-57B0F9A1960D}"/>
              </a:ext>
            </a:extLst>
          </p:cNvPr>
          <p:cNvSpPr>
            <a:spLocks noGrp="1"/>
          </p:cNvSpPr>
          <p:nvPr>
            <p:ph idx="1"/>
          </p:nvPr>
        </p:nvSpPr>
        <p:spPr/>
        <p:txBody>
          <a:bodyPr>
            <a:normAutofit/>
          </a:bodyPr>
          <a:lstStyle/>
          <a:p>
            <a:r>
              <a:rPr lang="en-US" dirty="0"/>
              <a:t>Rules for Python variables:</a:t>
            </a:r>
          </a:p>
          <a:p>
            <a:pPr lvl="1"/>
            <a:r>
              <a:rPr lang="en-US" dirty="0"/>
              <a:t>A variable name must start with a letter or the underscore character</a:t>
            </a:r>
          </a:p>
          <a:p>
            <a:pPr lvl="2"/>
            <a:r>
              <a:rPr lang="en-US" dirty="0">
                <a:latin typeface="Courier New" panose="02070309020205020404" pitchFamily="49" charset="0"/>
                <a:cs typeface="Courier New" panose="02070309020205020404" pitchFamily="49" charset="0"/>
              </a:rPr>
              <a:t>Valid examples: </a:t>
            </a:r>
            <a:r>
              <a:rPr lang="en-US" dirty="0" err="1">
                <a:latin typeface="Courier New" panose="02070309020205020404" pitchFamily="49" charset="0"/>
                <a:cs typeface="Courier New" panose="02070309020205020404" pitchFamily="49" charset="0"/>
              </a:rPr>
              <a:t>A_var</a:t>
            </a:r>
            <a:r>
              <a:rPr lang="en-US" dirty="0">
                <a:latin typeface="Courier New" panose="02070309020205020404" pitchFamily="49" charset="0"/>
                <a:cs typeface="Courier New" panose="02070309020205020404" pitchFamily="49" charset="0"/>
              </a:rPr>
              <a:t>, _Var1, myVar1</a:t>
            </a:r>
          </a:p>
          <a:p>
            <a:pPr lvl="1"/>
            <a:r>
              <a:rPr lang="en-US" dirty="0"/>
              <a:t>A variable name cannot start with a number</a:t>
            </a:r>
          </a:p>
          <a:p>
            <a:pPr lvl="2"/>
            <a:r>
              <a:rPr lang="en-US" dirty="0">
                <a:latin typeface="Courier New" panose="02070309020205020404" pitchFamily="49" charset="0"/>
                <a:cs typeface="Courier New" panose="02070309020205020404" pitchFamily="49" charset="0"/>
              </a:rPr>
              <a:t>In-valid: 9_abc </a:t>
            </a:r>
          </a:p>
          <a:p>
            <a:pPr lvl="1"/>
            <a:r>
              <a:rPr lang="en-US" dirty="0"/>
              <a:t>A variable name can only contain alpha-numeric characters and underscores (A-z, 0-9, and _ )</a:t>
            </a:r>
          </a:p>
          <a:p>
            <a:pPr lvl="2"/>
            <a:r>
              <a:rPr lang="en-US" dirty="0">
                <a:latin typeface="Courier New" panose="02070309020205020404" pitchFamily="49" charset="0"/>
                <a:cs typeface="Courier New" panose="02070309020205020404" pitchFamily="49" charset="0"/>
              </a:rPr>
              <a:t>In-valid: var-1 </a:t>
            </a:r>
          </a:p>
          <a:p>
            <a:pPr lvl="1"/>
            <a:r>
              <a:rPr lang="en-US" dirty="0"/>
              <a:t>Variable names are case-sensitive </a:t>
            </a:r>
          </a:p>
          <a:p>
            <a:pPr lvl="2"/>
            <a:r>
              <a:rPr lang="en-US" dirty="0">
                <a:latin typeface="Courier New" panose="02070309020205020404" pitchFamily="49" charset="0"/>
                <a:cs typeface="Courier New" panose="02070309020205020404" pitchFamily="49" charset="0"/>
              </a:rPr>
              <a:t>Age, age, AGE,</a:t>
            </a:r>
            <a:r>
              <a:rPr lang="en-US" dirty="0"/>
              <a:t> are three different variables. </a:t>
            </a:r>
          </a:p>
          <a:p>
            <a:pPr marL="457200" lvl="2" indent="0">
              <a:buNone/>
            </a:pPr>
            <a:br>
              <a:rPr lang="en-US" dirty="0"/>
            </a:br>
            <a:endParaRPr lang="en-US" dirty="0"/>
          </a:p>
          <a:p>
            <a:endParaRPr lang="en-US" dirty="0"/>
          </a:p>
        </p:txBody>
      </p:sp>
      <p:sp>
        <p:nvSpPr>
          <p:cNvPr id="4" name="Rectangle 3">
            <a:extLst>
              <a:ext uri="{FF2B5EF4-FFF2-40B4-BE49-F238E27FC236}">
                <a16:creationId xmlns:a16="http://schemas.microsoft.com/office/drawing/2014/main" id="{65E10704-A6B4-C240-B46B-FC92C9125E5D}"/>
              </a:ext>
            </a:extLst>
          </p:cNvPr>
          <p:cNvSpPr/>
          <p:nvPr/>
        </p:nvSpPr>
        <p:spPr>
          <a:xfrm>
            <a:off x="6442127" y="5072064"/>
            <a:ext cx="1976823" cy="369332"/>
          </a:xfrm>
          <a:prstGeom prst="rect">
            <a:avLst/>
          </a:prstGeom>
        </p:spPr>
        <p:txBody>
          <a:bodyPr wrap="none">
            <a:spAutoFit/>
          </a:bodyPr>
          <a:lstStyle/>
          <a:p>
            <a:r>
              <a:rPr lang="en-US" dirty="0">
                <a:latin typeface="Courier New" panose="02070309020205020404" pitchFamily="49" charset="0"/>
                <a:cs typeface="Courier New" panose="02070309020205020404" pitchFamily="49" charset="0"/>
              </a:rPr>
              <a:t>var-1 = "</a:t>
            </a:r>
            <a:r>
              <a:rPr lang="en-US" dirty="0" err="1">
                <a:latin typeface="Courier New" panose="02070309020205020404" pitchFamily="49" charset="0"/>
                <a:cs typeface="Courier New" panose="02070309020205020404" pitchFamily="49" charset="0"/>
              </a:rPr>
              <a:t>abc</a:t>
            </a:r>
            <a:r>
              <a:rPr lang="en-US" dirty="0">
                <a:latin typeface="Courier New" panose="02070309020205020404" pitchFamily="49" charset="0"/>
                <a:cs typeface="Courier New" panose="02070309020205020404" pitchFamily="49" charset="0"/>
              </a:rPr>
              <a:t>"</a:t>
            </a:r>
          </a:p>
        </p:txBody>
      </p:sp>
      <p:pic>
        <p:nvPicPr>
          <p:cNvPr id="5" name="Picture 4">
            <a:extLst>
              <a:ext uri="{FF2B5EF4-FFF2-40B4-BE49-F238E27FC236}">
                <a16:creationId xmlns:a16="http://schemas.microsoft.com/office/drawing/2014/main" id="{8D275C88-7739-E043-8470-308FFF1A7712}"/>
              </a:ext>
            </a:extLst>
          </p:cNvPr>
          <p:cNvPicPr>
            <a:picLocks noChangeAspect="1"/>
          </p:cNvPicPr>
          <p:nvPr/>
        </p:nvPicPr>
        <p:blipFill>
          <a:blip r:embed="rId2"/>
          <a:stretch>
            <a:fillRect/>
          </a:stretch>
        </p:blipFill>
        <p:spPr>
          <a:xfrm>
            <a:off x="6442127" y="5475243"/>
            <a:ext cx="5207000" cy="1054100"/>
          </a:xfrm>
          <a:prstGeom prst="rect">
            <a:avLst/>
          </a:prstGeom>
        </p:spPr>
      </p:pic>
      <p:sp>
        <p:nvSpPr>
          <p:cNvPr id="6" name="Rectangle 5">
            <a:extLst>
              <a:ext uri="{FF2B5EF4-FFF2-40B4-BE49-F238E27FC236}">
                <a16:creationId xmlns:a16="http://schemas.microsoft.com/office/drawing/2014/main" id="{B03D1AE3-D860-CB4A-BD63-D23A68A38F13}"/>
              </a:ext>
            </a:extLst>
          </p:cNvPr>
          <p:cNvSpPr/>
          <p:nvPr/>
        </p:nvSpPr>
        <p:spPr>
          <a:xfrm>
            <a:off x="6307015" y="4970585"/>
            <a:ext cx="5342112" cy="159260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144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6C7381-3C12-27B9-4D19-9664D4092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4312"/>
          <a:stretch/>
        </p:blipFill>
        <p:spPr bwMode="auto">
          <a:xfrm>
            <a:off x="20" y="10"/>
            <a:ext cx="12191980" cy="6857990"/>
          </a:xfrm>
          <a:prstGeom prst="rect">
            <a:avLst/>
          </a:prstGeom>
          <a:solidFill>
            <a:srgbClr val="FFFFFF"/>
          </a:solidFill>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40</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8858251" y="152400"/>
            <a:ext cx="3137806" cy="369332"/>
          </a:xfrm>
          <a:prstGeom prst="rect">
            <a:avLst/>
          </a:prstGeom>
          <a:solidFill>
            <a:schemeClr val="accent6">
              <a:lumMod val="75000"/>
            </a:schemeClr>
          </a:solidFill>
        </p:spPr>
        <p:txBody>
          <a:bodyPr wrap="square" rtlCol="0">
            <a:spAutoFit/>
          </a:bodyPr>
          <a:lstStyle/>
          <a:p>
            <a:r>
              <a:rPr lang="en-US" dirty="0">
                <a:solidFill>
                  <a:schemeClr val="bg1"/>
                </a:solidFill>
              </a:rPr>
              <a:t>Open: </a:t>
            </a:r>
            <a:r>
              <a:rPr lang="en-US" dirty="0">
                <a:solidFill>
                  <a:schemeClr val="bg1"/>
                </a:solidFill>
                <a:hlinkClick r:id="rId3">
                  <a:extLst>
                    <a:ext uri="{A12FA001-AC4F-418D-AE19-62706E023703}">
                      <ahyp:hlinkClr xmlns:ahyp="http://schemas.microsoft.com/office/drawing/2018/hyperlinkcolor" val="tx"/>
                    </a:ext>
                  </a:extLst>
                </a:hlinkClick>
              </a:rPr>
              <a:t>Day </a:t>
            </a:r>
            <a:r>
              <a:rPr lang="en-US" dirty="0">
                <a:solidFill>
                  <a:schemeClr val="bg1"/>
                </a:solidFill>
              </a:rPr>
              <a:t>3.6 list to Pandas</a:t>
            </a:r>
          </a:p>
        </p:txBody>
      </p:sp>
    </p:spTree>
    <p:extLst>
      <p:ext uri="{BB962C8B-B14F-4D97-AF65-F5344CB8AC3E}">
        <p14:creationId xmlns:p14="http://schemas.microsoft.com/office/powerpoint/2010/main" val="172178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AE80-5F26-D2BC-3EF3-92178F65860E}"/>
              </a:ext>
            </a:extLst>
          </p:cNvPr>
          <p:cNvSpPr>
            <a:spLocks noGrp="1"/>
          </p:cNvSpPr>
          <p:nvPr>
            <p:ph type="title"/>
          </p:nvPr>
        </p:nvSpPr>
        <p:spPr/>
        <p:txBody>
          <a:bodyPr/>
          <a:lstStyle/>
          <a:p>
            <a:r>
              <a:rPr lang="en-US" dirty="0"/>
              <a:t>Converting a Dictionary to a Data Frame</a:t>
            </a:r>
          </a:p>
        </p:txBody>
      </p:sp>
      <p:sp>
        <p:nvSpPr>
          <p:cNvPr id="3" name="Content Placeholder 2">
            <a:extLst>
              <a:ext uri="{FF2B5EF4-FFF2-40B4-BE49-F238E27FC236}">
                <a16:creationId xmlns:a16="http://schemas.microsoft.com/office/drawing/2014/main" id="{95747F94-A004-58B7-8D09-E076BEDFFC4F}"/>
              </a:ext>
            </a:extLst>
          </p:cNvPr>
          <p:cNvSpPr>
            <a:spLocks noGrp="1"/>
          </p:cNvSpPr>
          <p:nvPr>
            <p:ph idx="1"/>
          </p:nvPr>
        </p:nvSpPr>
        <p:spPr>
          <a:xfrm>
            <a:off x="664633" y="1981201"/>
            <a:ext cx="3664480" cy="3747245"/>
          </a:xfrm>
        </p:spPr>
        <p:txBody>
          <a:bodyPr>
            <a:normAutofit/>
          </a:bodyPr>
          <a:lstStyle/>
          <a:p>
            <a:r>
              <a:rPr lang="en-US" dirty="0"/>
              <a:t>To </a:t>
            </a:r>
            <a:r>
              <a:rPr lang="en-US" b="1" dirty="0"/>
              <a:t>convert a dictionary to a pandas </a:t>
            </a:r>
            <a:r>
              <a:rPr lang="en-US" b="1" dirty="0" err="1"/>
              <a:t>DataFrame</a:t>
            </a:r>
            <a:r>
              <a:rPr lang="en-US" dirty="0"/>
              <a:t>, we can use the </a:t>
            </a:r>
            <a:r>
              <a:rPr lang="en-US" b="1" u="sng" dirty="0" err="1"/>
              <a:t>pd.DataFrame</a:t>
            </a:r>
            <a:r>
              <a:rPr lang="en-US" b="1" u="sng" dirty="0"/>
              <a:t> </a:t>
            </a:r>
            <a:r>
              <a:rPr lang="en-US" dirty="0"/>
              <a:t>function provided by the pandas library.</a:t>
            </a:r>
          </a:p>
          <a:p>
            <a:r>
              <a:rPr lang="en-US" dirty="0"/>
              <a:t>The </a:t>
            </a:r>
            <a:r>
              <a:rPr lang="en-US" b="1" u="sng" dirty="0"/>
              <a:t>keys of the dictionary </a:t>
            </a:r>
            <a:r>
              <a:rPr lang="en-US" dirty="0"/>
              <a:t>will become the </a:t>
            </a:r>
            <a:r>
              <a:rPr lang="en-US" b="1" u="sng" dirty="0"/>
              <a:t>column names </a:t>
            </a:r>
            <a:r>
              <a:rPr lang="en-US" dirty="0"/>
              <a:t>of the </a:t>
            </a:r>
            <a:r>
              <a:rPr lang="en-US" dirty="0" err="1"/>
              <a:t>DataFrame</a:t>
            </a:r>
            <a:r>
              <a:rPr lang="en-US" dirty="0"/>
              <a:t>, and the corresponding values will populate the columns.</a:t>
            </a:r>
          </a:p>
        </p:txBody>
      </p:sp>
      <p:sp>
        <p:nvSpPr>
          <p:cNvPr id="4" name="Slide Number Placeholder 3">
            <a:extLst>
              <a:ext uri="{FF2B5EF4-FFF2-40B4-BE49-F238E27FC236}">
                <a16:creationId xmlns:a16="http://schemas.microsoft.com/office/drawing/2014/main" id="{A3B6560E-ADCE-FB1C-1CE3-31899FC47AAE}"/>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41</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98DE1233-72EF-E0E0-5A76-1513E1FD87D2}"/>
              </a:ext>
            </a:extLst>
          </p:cNvPr>
          <p:cNvSpPr>
            <a:spLocks noGrp="1"/>
          </p:cNvSpPr>
          <p:nvPr>
            <p:ph type="body" sz="half" idx="2"/>
          </p:nvPr>
        </p:nvSpPr>
        <p:spPr/>
        <p:txBody>
          <a:bodyPr/>
          <a:lstStyle/>
          <a:p>
            <a:r>
              <a:rPr lang="en-US" dirty="0"/>
              <a:t>Easy</a:t>
            </a:r>
          </a:p>
        </p:txBody>
      </p:sp>
      <p:sp>
        <p:nvSpPr>
          <p:cNvPr id="7" name="TextBox 6">
            <a:extLst>
              <a:ext uri="{FF2B5EF4-FFF2-40B4-BE49-F238E27FC236}">
                <a16:creationId xmlns:a16="http://schemas.microsoft.com/office/drawing/2014/main" id="{B766D89D-2B08-E2F7-2337-88CECAA42C70}"/>
              </a:ext>
            </a:extLst>
          </p:cNvPr>
          <p:cNvSpPr txBox="1"/>
          <p:nvPr/>
        </p:nvSpPr>
        <p:spPr>
          <a:xfrm>
            <a:off x="4812508" y="1323541"/>
            <a:ext cx="6100762" cy="4524315"/>
          </a:xfrm>
          <a:prstGeom prst="rect">
            <a:avLst/>
          </a:prstGeom>
          <a:noFill/>
        </p:spPr>
        <p:txBody>
          <a:bodyPr wrap="square">
            <a:spAutoFit/>
          </a:bodyPr>
          <a:lstStyle/>
          <a:p>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pandas </a:t>
            </a:r>
            <a:r>
              <a:rPr lang="en-US" b="0" dirty="0">
                <a:solidFill>
                  <a:srgbClr val="AF00DB"/>
                </a:solidFill>
                <a:effectLst/>
                <a:latin typeface="Courier New" panose="02070309020205020404" pitchFamily="49" charset="0"/>
              </a:rPr>
              <a:t>as</a:t>
            </a:r>
            <a:r>
              <a:rPr lang="en-US" b="0" dirty="0">
                <a:solidFill>
                  <a:srgbClr val="000000"/>
                </a:solidFill>
                <a:effectLst/>
                <a:latin typeface="Courier New" panose="02070309020205020404" pitchFamily="49" charset="0"/>
              </a:rPr>
              <a:t> pd</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Sample dictionary</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p>
          <a:p>
            <a:r>
              <a:rPr lang="en-US" b="0" dirty="0">
                <a:solidFill>
                  <a:srgbClr val="A31515"/>
                </a:solidFill>
                <a:effectLst/>
                <a:latin typeface="Courier New" panose="02070309020205020404" pitchFamily="49" charset="0"/>
              </a:rPr>
              <a:t>'Name'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'John'</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'Emma'</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'Peter'</a:t>
            </a:r>
            <a:r>
              <a:rPr lang="en-US" b="0" dirty="0">
                <a:solidFill>
                  <a:srgbClr val="000000"/>
                </a:solidFill>
                <a:effectLst/>
                <a:latin typeface="Courier New" panose="02070309020205020404" pitchFamily="49" charset="0"/>
              </a:rPr>
              <a:t>],</a:t>
            </a:r>
          </a:p>
          <a:p>
            <a:r>
              <a:rPr lang="en-US" b="0" dirty="0">
                <a:solidFill>
                  <a:srgbClr val="A31515"/>
                </a:solidFill>
                <a:effectLst/>
                <a:latin typeface="Courier New" panose="02070309020205020404" pitchFamily="49" charset="0"/>
              </a:rPr>
              <a:t>'Age'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25</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28</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32</a:t>
            </a:r>
            <a:r>
              <a:rPr lang="en-US" b="0" dirty="0">
                <a:solidFill>
                  <a:srgbClr val="000000"/>
                </a:solidFill>
                <a:effectLst/>
                <a:latin typeface="Courier New" panose="02070309020205020404" pitchFamily="49" charset="0"/>
              </a:rPr>
              <a:t>],</a:t>
            </a:r>
          </a:p>
          <a:p>
            <a:r>
              <a:rPr lang="en-US" b="0" dirty="0">
                <a:solidFill>
                  <a:srgbClr val="A31515"/>
                </a:solidFill>
                <a:effectLst/>
                <a:latin typeface="Courier New" panose="02070309020205020404" pitchFamily="49" charset="0"/>
              </a:rPr>
              <a:t>'City'</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'New York'</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'London'</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'Paris'</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Convert dictionary to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Print the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endParaRPr lang="en-US" b="0" dirty="0">
              <a:solidFill>
                <a:srgbClr val="000000"/>
              </a:solidFill>
              <a:effectLst/>
              <a:latin typeface="Courier New" panose="02070309020205020404" pitchFamily="49" charset="0"/>
            </a:endParaRPr>
          </a:p>
        </p:txBody>
      </p:sp>
      <p:sp>
        <p:nvSpPr>
          <p:cNvPr id="9" name="TextBox 8">
            <a:extLst>
              <a:ext uri="{FF2B5EF4-FFF2-40B4-BE49-F238E27FC236}">
                <a16:creationId xmlns:a16="http://schemas.microsoft.com/office/drawing/2014/main" id="{405BD009-135C-9037-D282-641E40B04455}"/>
              </a:ext>
            </a:extLst>
          </p:cNvPr>
          <p:cNvSpPr txBox="1"/>
          <p:nvPr/>
        </p:nvSpPr>
        <p:spPr>
          <a:xfrm>
            <a:off x="4812508" y="5534459"/>
            <a:ext cx="6100762" cy="1200329"/>
          </a:xfrm>
          <a:prstGeom prst="rect">
            <a:avLst/>
          </a:prstGeom>
          <a:noFill/>
        </p:spPr>
        <p:txBody>
          <a:bodyPr wrap="square">
            <a:spAutoFit/>
          </a:bodyPr>
          <a:lstStyle/>
          <a:p>
            <a:r>
              <a:rPr lang="en-US" b="0" i="0" dirty="0">
                <a:solidFill>
                  <a:srgbClr val="212121"/>
                </a:solidFill>
                <a:effectLst/>
                <a:latin typeface="Courier New" panose="02070309020205020404" pitchFamily="49" charset="0"/>
              </a:rPr>
              <a:t>Name Age City </a:t>
            </a:r>
          </a:p>
          <a:p>
            <a:r>
              <a:rPr lang="en-US" b="0" i="0" dirty="0">
                <a:solidFill>
                  <a:srgbClr val="212121"/>
                </a:solidFill>
                <a:effectLst/>
                <a:latin typeface="Courier New" panose="02070309020205020404" pitchFamily="49" charset="0"/>
              </a:rPr>
              <a:t>0 John 25 New York </a:t>
            </a:r>
          </a:p>
          <a:p>
            <a:r>
              <a:rPr lang="en-US" b="0" i="0" dirty="0">
                <a:solidFill>
                  <a:srgbClr val="212121"/>
                </a:solidFill>
                <a:effectLst/>
                <a:latin typeface="Courier New" panose="02070309020205020404" pitchFamily="49" charset="0"/>
              </a:rPr>
              <a:t>1 Emma 28 London </a:t>
            </a:r>
          </a:p>
          <a:p>
            <a:r>
              <a:rPr lang="en-US" b="0" i="0" dirty="0">
                <a:solidFill>
                  <a:srgbClr val="212121"/>
                </a:solidFill>
                <a:effectLst/>
                <a:latin typeface="Courier New" panose="02070309020205020404" pitchFamily="49" charset="0"/>
              </a:rPr>
              <a:t>2 Peter 32 Paris</a:t>
            </a:r>
            <a:endParaRPr lang="en-US" dirty="0"/>
          </a:p>
        </p:txBody>
      </p:sp>
    </p:spTree>
    <p:extLst>
      <p:ext uri="{BB962C8B-B14F-4D97-AF65-F5344CB8AC3E}">
        <p14:creationId xmlns:p14="http://schemas.microsoft.com/office/powerpoint/2010/main" val="185338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6C7381-3C12-27B9-4D19-9664D4092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4312"/>
          <a:stretch/>
        </p:blipFill>
        <p:spPr bwMode="auto">
          <a:xfrm>
            <a:off x="0" y="0"/>
            <a:ext cx="12191980" cy="6857990"/>
          </a:xfrm>
          <a:prstGeom prst="rect">
            <a:avLst/>
          </a:prstGeom>
          <a:solidFill>
            <a:srgbClr val="FFFFFF"/>
          </a:solidFill>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42</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8054049" y="323850"/>
            <a:ext cx="4137931" cy="369332"/>
          </a:xfrm>
          <a:prstGeom prst="rect">
            <a:avLst/>
          </a:prstGeom>
          <a:solidFill>
            <a:schemeClr val="accent6">
              <a:lumMod val="75000"/>
            </a:schemeClr>
          </a:solidFill>
        </p:spPr>
        <p:txBody>
          <a:bodyPr wrap="square" rtlCol="0">
            <a:spAutoFit/>
          </a:bodyPr>
          <a:lstStyle/>
          <a:p>
            <a:r>
              <a:rPr lang="en-US" dirty="0">
                <a:solidFill>
                  <a:schemeClr val="bg1"/>
                </a:solidFill>
              </a:rPr>
              <a:t>Open: </a:t>
            </a:r>
            <a:r>
              <a:rPr lang="en-US" dirty="0">
                <a:solidFill>
                  <a:schemeClr val="bg1"/>
                </a:solidFill>
                <a:hlinkClick r:id="rId3">
                  <a:extLst>
                    <a:ext uri="{A12FA001-AC4F-418D-AE19-62706E023703}">
                      <ahyp:hlinkClr xmlns:ahyp="http://schemas.microsoft.com/office/drawing/2018/hyperlinkcolor" val="tx"/>
                    </a:ext>
                  </a:extLst>
                </a:hlinkClick>
              </a:rPr>
              <a:t>Day </a:t>
            </a:r>
            <a:r>
              <a:rPr lang="en-US" dirty="0">
                <a:solidFill>
                  <a:schemeClr val="bg1"/>
                </a:solidFill>
              </a:rPr>
              <a:t>3 Dictionary to Data Frames</a:t>
            </a:r>
          </a:p>
        </p:txBody>
      </p:sp>
    </p:spTree>
    <p:extLst>
      <p:ext uri="{BB962C8B-B14F-4D97-AF65-F5344CB8AC3E}">
        <p14:creationId xmlns:p14="http://schemas.microsoft.com/office/powerpoint/2010/main" val="297619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1F4-3CDA-4DC6-7123-482BCBB91F44}"/>
              </a:ext>
            </a:extLst>
          </p:cNvPr>
          <p:cNvSpPr>
            <a:spLocks noGrp="1"/>
          </p:cNvSpPr>
          <p:nvPr>
            <p:ph type="title"/>
          </p:nvPr>
        </p:nvSpPr>
        <p:spPr/>
        <p:txBody>
          <a:bodyPr/>
          <a:lstStyle/>
          <a:p>
            <a:r>
              <a:rPr lang="en-US" dirty="0"/>
              <a:t>Dealing w. Nulls</a:t>
            </a:r>
          </a:p>
        </p:txBody>
      </p:sp>
      <p:sp>
        <p:nvSpPr>
          <p:cNvPr id="3" name="Content Placeholder 2">
            <a:extLst>
              <a:ext uri="{FF2B5EF4-FFF2-40B4-BE49-F238E27FC236}">
                <a16:creationId xmlns:a16="http://schemas.microsoft.com/office/drawing/2014/main" id="{0DF0CFC5-60C7-6715-870A-7FC0797AF9DD}"/>
              </a:ext>
            </a:extLst>
          </p:cNvPr>
          <p:cNvSpPr>
            <a:spLocks noGrp="1"/>
          </p:cNvSpPr>
          <p:nvPr>
            <p:ph idx="1"/>
          </p:nvPr>
        </p:nvSpPr>
        <p:spPr>
          <a:xfrm>
            <a:off x="664633" y="1981201"/>
            <a:ext cx="10922530" cy="4144963"/>
          </a:xfrm>
        </p:spPr>
        <p:txBody>
          <a:bodyPr/>
          <a:lstStyle/>
          <a:p>
            <a:r>
              <a:rPr lang="en-US" dirty="0"/>
              <a:t>The </a:t>
            </a:r>
            <a:r>
              <a:rPr lang="en-US" dirty="0" err="1">
                <a:latin typeface="Courier New" panose="02070309020205020404" pitchFamily="49" charset="0"/>
                <a:cs typeface="Courier New" panose="02070309020205020404" pitchFamily="49" charset="0"/>
              </a:rPr>
              <a:t>isnull</a:t>
            </a: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isna</a:t>
            </a:r>
            <a:r>
              <a:rPr lang="en-US" dirty="0">
                <a:latin typeface="Courier New" panose="02070309020205020404" pitchFamily="49" charset="0"/>
                <a:cs typeface="Courier New" panose="02070309020205020404" pitchFamily="49" charset="0"/>
              </a:rPr>
              <a:t>()</a:t>
            </a:r>
            <a:r>
              <a:rPr lang="en-US" dirty="0"/>
              <a:t>functions are used to detect missing or null values in a Pandas </a:t>
            </a:r>
            <a:r>
              <a:rPr lang="en-US" dirty="0" err="1"/>
              <a:t>DataFrame</a:t>
            </a:r>
            <a:r>
              <a:rPr lang="en-US" dirty="0"/>
              <a:t>.</a:t>
            </a:r>
          </a:p>
          <a:p>
            <a:pPr lvl="1"/>
            <a:r>
              <a:rPr lang="en-US" dirty="0"/>
              <a:t>It returns a </a:t>
            </a:r>
            <a:r>
              <a:rPr lang="en-US" dirty="0" err="1"/>
              <a:t>boolean</a:t>
            </a:r>
            <a:r>
              <a:rPr lang="en-US" dirty="0"/>
              <a:t> mask, where True indicates a missing value and False indicates a non-missing value.</a:t>
            </a:r>
          </a:p>
          <a:p>
            <a:r>
              <a:rPr lang="en-US" dirty="0"/>
              <a:t>Syntax: </a:t>
            </a:r>
            <a:r>
              <a:rPr lang="en-US" dirty="0" err="1"/>
              <a:t>DataFrame.isnull</a:t>
            </a:r>
            <a:r>
              <a:rPr lang="en-US" dirty="0"/>
              <a:t>() or </a:t>
            </a:r>
            <a:r>
              <a:rPr lang="en-US" dirty="0" err="1"/>
              <a:t>DataFrame.isna</a:t>
            </a:r>
            <a:r>
              <a:rPr lang="en-US" dirty="0"/>
              <a:t>()</a:t>
            </a:r>
          </a:p>
        </p:txBody>
      </p:sp>
      <p:sp>
        <p:nvSpPr>
          <p:cNvPr id="4" name="Slide Number Placeholder 3">
            <a:extLst>
              <a:ext uri="{FF2B5EF4-FFF2-40B4-BE49-F238E27FC236}">
                <a16:creationId xmlns:a16="http://schemas.microsoft.com/office/drawing/2014/main" id="{D9AB396A-EF2E-7F0E-7479-B09E4403CDE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43</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602C9B-B3EB-6A64-F234-5A05D7CF4A61}"/>
              </a:ext>
            </a:extLst>
          </p:cNvPr>
          <p:cNvSpPr>
            <a:spLocks noGrp="1"/>
          </p:cNvSpPr>
          <p:nvPr>
            <p:ph type="body" sz="half" idx="2"/>
          </p:nvPr>
        </p:nvSpPr>
        <p:spPr/>
        <p:txBody>
          <a:bodyPr/>
          <a:lstStyle/>
          <a:p>
            <a:r>
              <a:rPr lang="en-US" dirty="0"/>
              <a:t>Finding nulls</a:t>
            </a:r>
          </a:p>
        </p:txBody>
      </p:sp>
      <p:sp>
        <p:nvSpPr>
          <p:cNvPr id="7" name="TextBox 6">
            <a:extLst>
              <a:ext uri="{FF2B5EF4-FFF2-40B4-BE49-F238E27FC236}">
                <a16:creationId xmlns:a16="http://schemas.microsoft.com/office/drawing/2014/main" id="{2E04EB02-152A-5F74-BDEE-8D89E5E15A0C}"/>
              </a:ext>
            </a:extLst>
          </p:cNvPr>
          <p:cNvSpPr txBox="1"/>
          <p:nvPr/>
        </p:nvSpPr>
        <p:spPr>
          <a:xfrm>
            <a:off x="964405" y="4053682"/>
            <a:ext cx="6336507" cy="2308324"/>
          </a:xfrm>
          <a:prstGeom prst="rect">
            <a:avLst/>
          </a:prstGeom>
          <a:no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'Column1'</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4</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5</a:t>
            </a:r>
            <a:r>
              <a:rPr lang="en-US" b="0" dirty="0">
                <a:solidFill>
                  <a:srgbClr val="000000"/>
                </a:solidFill>
                <a:effectLst/>
                <a:latin typeface="Courier New" panose="02070309020205020404" pitchFamily="49" charset="0"/>
              </a:rPr>
              <a:t>],</a:t>
            </a:r>
          </a:p>
          <a:p>
            <a:r>
              <a:rPr lang="en-US" b="0" dirty="0">
                <a:solidFill>
                  <a:srgbClr val="A31515"/>
                </a:solidFill>
                <a:effectLst/>
                <a:latin typeface="Courier New" panose="02070309020205020404" pitchFamily="49" charset="0"/>
              </a:rPr>
              <a:t>'Column2'</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'a'</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'b'</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'c'</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'e'</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Checking for missing values</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null_mask</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df.isnull</a:t>
            </a:r>
            <a:r>
              <a:rPr lang="en-US" b="0"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null_mask</a:t>
            </a:r>
            <a:r>
              <a:rPr lang="en-US" b="0" dirty="0">
                <a:solidFill>
                  <a:srgbClr val="000000"/>
                </a:solidFill>
                <a:effectLst/>
                <a:latin typeface="Courier New" panose="02070309020205020404" pitchFamily="49" charset="0"/>
              </a:rPr>
              <a:t>)</a:t>
            </a:r>
          </a:p>
        </p:txBody>
      </p:sp>
      <p:sp>
        <p:nvSpPr>
          <p:cNvPr id="9" name="TextBox 8">
            <a:extLst>
              <a:ext uri="{FF2B5EF4-FFF2-40B4-BE49-F238E27FC236}">
                <a16:creationId xmlns:a16="http://schemas.microsoft.com/office/drawing/2014/main" id="{5F230C0D-7D4D-5F98-B7B2-C30C353220FC}"/>
              </a:ext>
            </a:extLst>
          </p:cNvPr>
          <p:cNvSpPr txBox="1"/>
          <p:nvPr/>
        </p:nvSpPr>
        <p:spPr>
          <a:xfrm>
            <a:off x="6848475" y="4330681"/>
            <a:ext cx="6100762" cy="1754326"/>
          </a:xfrm>
          <a:prstGeom prst="rect">
            <a:avLst/>
          </a:prstGeom>
          <a:noFill/>
        </p:spPr>
        <p:txBody>
          <a:bodyPr wrap="square">
            <a:spAutoFit/>
          </a:bodyPr>
          <a:lstStyle/>
          <a:p>
            <a:r>
              <a:rPr lang="en-US" b="0" i="0" dirty="0">
                <a:solidFill>
                  <a:srgbClr val="212121"/>
                </a:solidFill>
                <a:effectLst/>
                <a:latin typeface="Courier New" panose="02070309020205020404" pitchFamily="49" charset="0"/>
              </a:rPr>
              <a:t>Column1 Column2 </a:t>
            </a:r>
          </a:p>
          <a:p>
            <a:r>
              <a:rPr lang="en-US" b="0" i="0" dirty="0">
                <a:solidFill>
                  <a:srgbClr val="212121"/>
                </a:solidFill>
                <a:effectLst/>
                <a:latin typeface="Courier New" panose="02070309020205020404" pitchFamily="49" charset="0"/>
              </a:rPr>
              <a:t>0 False False </a:t>
            </a:r>
          </a:p>
          <a:p>
            <a:r>
              <a:rPr lang="en-US" b="0" i="0" dirty="0">
                <a:solidFill>
                  <a:srgbClr val="212121"/>
                </a:solidFill>
                <a:effectLst/>
                <a:latin typeface="Courier New" panose="02070309020205020404" pitchFamily="49" charset="0"/>
              </a:rPr>
              <a:t>1 False False</a:t>
            </a:r>
          </a:p>
          <a:p>
            <a:r>
              <a:rPr lang="en-US" b="0" i="0" dirty="0">
                <a:solidFill>
                  <a:srgbClr val="212121"/>
                </a:solidFill>
                <a:effectLst/>
                <a:latin typeface="Courier New" panose="02070309020205020404" pitchFamily="49" charset="0"/>
              </a:rPr>
              <a:t>2 True False </a:t>
            </a:r>
          </a:p>
          <a:p>
            <a:r>
              <a:rPr lang="en-US" b="0" i="0" dirty="0">
                <a:solidFill>
                  <a:srgbClr val="212121"/>
                </a:solidFill>
                <a:effectLst/>
                <a:latin typeface="Courier New" panose="02070309020205020404" pitchFamily="49" charset="0"/>
              </a:rPr>
              <a:t>3 False True </a:t>
            </a:r>
          </a:p>
          <a:p>
            <a:r>
              <a:rPr lang="en-US" b="0" i="0" dirty="0">
                <a:solidFill>
                  <a:srgbClr val="212121"/>
                </a:solidFill>
                <a:effectLst/>
                <a:latin typeface="Courier New" panose="02070309020205020404" pitchFamily="49" charset="0"/>
              </a:rPr>
              <a:t>4 False False</a:t>
            </a:r>
            <a:endParaRPr lang="en-US" dirty="0"/>
          </a:p>
        </p:txBody>
      </p:sp>
    </p:spTree>
    <p:extLst>
      <p:ext uri="{BB962C8B-B14F-4D97-AF65-F5344CB8AC3E}">
        <p14:creationId xmlns:p14="http://schemas.microsoft.com/office/powerpoint/2010/main" val="2897258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1F4-3CDA-4DC6-7123-482BCBB91F44}"/>
              </a:ext>
            </a:extLst>
          </p:cNvPr>
          <p:cNvSpPr>
            <a:spLocks noGrp="1"/>
          </p:cNvSpPr>
          <p:nvPr>
            <p:ph type="title"/>
          </p:nvPr>
        </p:nvSpPr>
        <p:spPr/>
        <p:txBody>
          <a:bodyPr/>
          <a:lstStyle/>
          <a:p>
            <a:r>
              <a:rPr lang="en-US" dirty="0"/>
              <a:t>Dealing w. Nulls</a:t>
            </a:r>
          </a:p>
        </p:txBody>
      </p:sp>
      <p:sp>
        <p:nvSpPr>
          <p:cNvPr id="3" name="Content Placeholder 2">
            <a:extLst>
              <a:ext uri="{FF2B5EF4-FFF2-40B4-BE49-F238E27FC236}">
                <a16:creationId xmlns:a16="http://schemas.microsoft.com/office/drawing/2014/main" id="{0DF0CFC5-60C7-6715-870A-7FC0797AF9DD}"/>
              </a:ext>
            </a:extLst>
          </p:cNvPr>
          <p:cNvSpPr>
            <a:spLocks noGrp="1"/>
          </p:cNvSpPr>
          <p:nvPr>
            <p:ph idx="1"/>
          </p:nvPr>
        </p:nvSpPr>
        <p:spPr>
          <a:xfrm>
            <a:off x="664633" y="1981201"/>
            <a:ext cx="10922530" cy="4144963"/>
          </a:xfrm>
        </p:spPr>
        <p:txBody>
          <a:bodyPr/>
          <a:lstStyle/>
          <a:p>
            <a:r>
              <a:rPr lang="en-US" dirty="0"/>
              <a:t>The </a:t>
            </a:r>
            <a:r>
              <a:rPr lang="en-US" dirty="0" err="1">
                <a:latin typeface="Courier New" panose="02070309020205020404" pitchFamily="49" charset="0"/>
                <a:cs typeface="Courier New" panose="02070309020205020404" pitchFamily="49" charset="0"/>
              </a:rPr>
              <a:t>isnull</a:t>
            </a: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isna</a:t>
            </a:r>
            <a:r>
              <a:rPr lang="en-US" dirty="0">
                <a:latin typeface="Courier New" panose="02070309020205020404" pitchFamily="49" charset="0"/>
                <a:cs typeface="Courier New" panose="02070309020205020404" pitchFamily="49" charset="0"/>
              </a:rPr>
              <a:t>()</a:t>
            </a:r>
            <a:r>
              <a:rPr lang="en-US" dirty="0"/>
              <a:t>functions are used to detect missing or null values in a Pandas </a:t>
            </a:r>
            <a:r>
              <a:rPr lang="en-US" dirty="0" err="1"/>
              <a:t>DataFrame</a:t>
            </a:r>
            <a:r>
              <a:rPr lang="en-US" dirty="0"/>
              <a:t>.</a:t>
            </a:r>
          </a:p>
          <a:p>
            <a:pPr lvl="1"/>
            <a:r>
              <a:rPr lang="en-US" dirty="0"/>
              <a:t>It returns a </a:t>
            </a:r>
            <a:r>
              <a:rPr lang="en-US" dirty="0" err="1"/>
              <a:t>boolean</a:t>
            </a:r>
            <a:r>
              <a:rPr lang="en-US" dirty="0"/>
              <a:t> mask, where True indicates a missing value and False indicates a non-missing value.</a:t>
            </a:r>
          </a:p>
          <a:p>
            <a:pPr lvl="1"/>
            <a:r>
              <a:rPr lang="en-US" dirty="0"/>
              <a:t>Use sum() to get the count of nulls per column. </a:t>
            </a:r>
          </a:p>
          <a:p>
            <a:pPr lvl="1"/>
            <a:r>
              <a:rPr lang="en-US" dirty="0"/>
              <a:t>Use sum(axis=1) to get a count of nulls per row. </a:t>
            </a:r>
          </a:p>
        </p:txBody>
      </p:sp>
      <p:sp>
        <p:nvSpPr>
          <p:cNvPr id="4" name="Slide Number Placeholder 3">
            <a:extLst>
              <a:ext uri="{FF2B5EF4-FFF2-40B4-BE49-F238E27FC236}">
                <a16:creationId xmlns:a16="http://schemas.microsoft.com/office/drawing/2014/main" id="{D9AB396A-EF2E-7F0E-7479-B09E4403CDE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44</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602C9B-B3EB-6A64-F234-5A05D7CF4A61}"/>
              </a:ext>
            </a:extLst>
          </p:cNvPr>
          <p:cNvSpPr>
            <a:spLocks noGrp="1"/>
          </p:cNvSpPr>
          <p:nvPr>
            <p:ph type="body" sz="half" idx="2"/>
          </p:nvPr>
        </p:nvSpPr>
        <p:spPr/>
        <p:txBody>
          <a:bodyPr/>
          <a:lstStyle/>
          <a:p>
            <a:r>
              <a:rPr lang="en-US" dirty="0"/>
              <a:t>Finding nulls ok that’s not helpful</a:t>
            </a:r>
          </a:p>
        </p:txBody>
      </p:sp>
      <p:sp>
        <p:nvSpPr>
          <p:cNvPr id="7" name="TextBox 6">
            <a:extLst>
              <a:ext uri="{FF2B5EF4-FFF2-40B4-BE49-F238E27FC236}">
                <a16:creationId xmlns:a16="http://schemas.microsoft.com/office/drawing/2014/main" id="{2E04EB02-152A-5F74-BDEE-8D89E5E15A0C}"/>
              </a:ext>
            </a:extLst>
          </p:cNvPr>
          <p:cNvSpPr txBox="1"/>
          <p:nvPr/>
        </p:nvSpPr>
        <p:spPr>
          <a:xfrm>
            <a:off x="1007267" y="3830542"/>
            <a:ext cx="6336507" cy="1477328"/>
          </a:xfrm>
          <a:prstGeom prst="rect">
            <a:avLst/>
          </a:prstGeom>
          <a:solidFill>
            <a:schemeClr val="bg1">
              <a:lumMod val="95000"/>
            </a:schemeClr>
          </a:solidFill>
        </p:spPr>
        <p:txBody>
          <a:bodyPr wrap="square">
            <a:spAutoFit/>
          </a:bodyPr>
          <a:lstStyle/>
          <a:p>
            <a:r>
              <a:rPr lang="en-US" b="0" dirty="0">
                <a:solidFill>
                  <a:srgbClr val="008000"/>
                </a:solidFill>
                <a:effectLst/>
                <a:latin typeface="Courier New" panose="02070309020205020404" pitchFamily="49" charset="0"/>
              </a:rPr>
              <a:t># nulls by column</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df.isnull</a:t>
            </a:r>
            <a:r>
              <a:rPr lang="en-US" b="0" dirty="0">
                <a:solidFill>
                  <a:srgbClr val="000000"/>
                </a:solidFill>
                <a:effectLst/>
                <a:latin typeface="Courier New" panose="02070309020205020404" pitchFamily="49" charset="0"/>
              </a:rPr>
              <a:t>().</a:t>
            </a:r>
            <a:r>
              <a:rPr lang="en-US" b="0" dirty="0">
                <a:solidFill>
                  <a:srgbClr val="795E26"/>
                </a:solidFill>
                <a:effectLst/>
                <a:latin typeface="Courier New" panose="02070309020205020404" pitchFamily="49" charset="0"/>
              </a:rPr>
              <a:t>sum</a:t>
            </a:r>
            <a:r>
              <a:rPr lang="en-US" b="0" dirty="0">
                <a:solidFill>
                  <a:srgbClr val="000000"/>
                </a:solidFill>
                <a:effectLst/>
                <a:latin typeface="Courier New" panose="02070309020205020404" pitchFamily="49" charset="0"/>
              </a:rPr>
              <a:t>()</a:t>
            </a:r>
          </a:p>
          <a:p>
            <a:endParaRPr lang="en-US" dirty="0">
              <a:solidFill>
                <a:srgbClr val="000000"/>
              </a:solidFill>
              <a:latin typeface="Courier New" panose="02070309020205020404" pitchFamily="49" charset="0"/>
            </a:endParaRPr>
          </a:p>
          <a:p>
            <a:r>
              <a:rPr lang="en-US" b="0" i="0" dirty="0">
                <a:solidFill>
                  <a:srgbClr val="212121"/>
                </a:solidFill>
                <a:effectLst/>
                <a:latin typeface="Courier New" panose="02070309020205020404" pitchFamily="49" charset="0"/>
              </a:rPr>
              <a:t>Column1 1 </a:t>
            </a:r>
          </a:p>
          <a:p>
            <a:r>
              <a:rPr lang="en-US" b="0" i="0" dirty="0">
                <a:solidFill>
                  <a:srgbClr val="212121"/>
                </a:solidFill>
                <a:effectLst/>
                <a:latin typeface="Courier New" panose="02070309020205020404" pitchFamily="49" charset="0"/>
              </a:rPr>
              <a:t>Column2 1 </a:t>
            </a:r>
          </a:p>
        </p:txBody>
      </p:sp>
      <p:sp>
        <p:nvSpPr>
          <p:cNvPr id="8" name="TextBox 7">
            <a:extLst>
              <a:ext uri="{FF2B5EF4-FFF2-40B4-BE49-F238E27FC236}">
                <a16:creationId xmlns:a16="http://schemas.microsoft.com/office/drawing/2014/main" id="{9DF6A9E5-EF29-4BEF-EF54-35D22D8CD569}"/>
              </a:ext>
            </a:extLst>
          </p:cNvPr>
          <p:cNvSpPr txBox="1"/>
          <p:nvPr/>
        </p:nvSpPr>
        <p:spPr>
          <a:xfrm>
            <a:off x="5230813" y="4171787"/>
            <a:ext cx="6100762" cy="2308324"/>
          </a:xfrm>
          <a:prstGeom prst="rect">
            <a:avLst/>
          </a:prstGeom>
          <a:solidFill>
            <a:schemeClr val="accent5">
              <a:lumMod val="20000"/>
              <a:lumOff val="80000"/>
            </a:schemeClr>
          </a:solidFill>
        </p:spPr>
        <p:txBody>
          <a:bodyPr wrap="square">
            <a:spAutoFit/>
          </a:bodyPr>
          <a:lstStyle/>
          <a:p>
            <a:r>
              <a:rPr lang="en-US" b="0" dirty="0">
                <a:solidFill>
                  <a:srgbClr val="008000"/>
                </a:solidFill>
                <a:effectLst/>
                <a:latin typeface="Courier New" panose="02070309020205020404" pitchFamily="49" charset="0"/>
              </a:rPr>
              <a:t># nulls by row</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df.isnull</a:t>
            </a:r>
            <a:r>
              <a:rPr lang="en-US" b="0" dirty="0">
                <a:solidFill>
                  <a:srgbClr val="000000"/>
                </a:solidFill>
                <a:effectLst/>
                <a:latin typeface="Courier New" panose="02070309020205020404" pitchFamily="49" charset="0"/>
              </a:rPr>
              <a:t>().</a:t>
            </a:r>
            <a:r>
              <a:rPr lang="en-US" b="0" dirty="0">
                <a:solidFill>
                  <a:srgbClr val="795E26"/>
                </a:solidFill>
                <a:effectLst/>
                <a:latin typeface="Courier New" panose="02070309020205020404" pitchFamily="49" charset="0"/>
              </a:rPr>
              <a:t>sum</a:t>
            </a:r>
            <a:r>
              <a:rPr lang="en-US" b="0" dirty="0">
                <a:solidFill>
                  <a:srgbClr val="000000"/>
                </a:solidFill>
                <a:effectLst/>
                <a:latin typeface="Courier New" panose="02070309020205020404" pitchFamily="49" charset="0"/>
              </a:rPr>
              <a:t>(axis=</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a:t>
            </a:r>
          </a:p>
          <a:p>
            <a:endParaRPr lang="en-US" dirty="0">
              <a:solidFill>
                <a:srgbClr val="000000"/>
              </a:solidFill>
              <a:latin typeface="Courier New" panose="02070309020205020404" pitchFamily="49" charset="0"/>
            </a:endParaRPr>
          </a:p>
          <a:p>
            <a:r>
              <a:rPr lang="en-US" b="0" i="0" dirty="0">
                <a:solidFill>
                  <a:srgbClr val="212121"/>
                </a:solidFill>
                <a:effectLst/>
                <a:latin typeface="Courier New" panose="02070309020205020404" pitchFamily="49" charset="0"/>
              </a:rPr>
              <a:t>0 0 </a:t>
            </a:r>
          </a:p>
          <a:p>
            <a:r>
              <a:rPr lang="en-US" b="0" i="0" dirty="0">
                <a:solidFill>
                  <a:srgbClr val="212121"/>
                </a:solidFill>
                <a:effectLst/>
                <a:latin typeface="Courier New" panose="02070309020205020404" pitchFamily="49" charset="0"/>
              </a:rPr>
              <a:t>1 0 </a:t>
            </a:r>
          </a:p>
          <a:p>
            <a:r>
              <a:rPr lang="en-US" b="0" i="0" dirty="0">
                <a:solidFill>
                  <a:srgbClr val="212121"/>
                </a:solidFill>
                <a:effectLst/>
                <a:latin typeface="Courier New" panose="02070309020205020404" pitchFamily="49" charset="0"/>
              </a:rPr>
              <a:t>2 1 </a:t>
            </a:r>
          </a:p>
          <a:p>
            <a:r>
              <a:rPr lang="en-US" b="0" i="0" dirty="0">
                <a:solidFill>
                  <a:srgbClr val="212121"/>
                </a:solidFill>
                <a:effectLst/>
                <a:latin typeface="Courier New" panose="02070309020205020404" pitchFamily="49" charset="0"/>
              </a:rPr>
              <a:t>3 1 </a:t>
            </a:r>
          </a:p>
          <a:p>
            <a:r>
              <a:rPr lang="en-US" b="0" i="0" dirty="0">
                <a:solidFill>
                  <a:srgbClr val="212121"/>
                </a:solidFill>
                <a:effectLst/>
                <a:latin typeface="Courier New" panose="02070309020205020404" pitchFamily="49" charset="0"/>
              </a:rPr>
              <a:t>4 0</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501287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1F4-3CDA-4DC6-7123-482BCBB91F44}"/>
              </a:ext>
            </a:extLst>
          </p:cNvPr>
          <p:cNvSpPr>
            <a:spLocks noGrp="1"/>
          </p:cNvSpPr>
          <p:nvPr>
            <p:ph type="title"/>
          </p:nvPr>
        </p:nvSpPr>
        <p:spPr/>
        <p:txBody>
          <a:bodyPr/>
          <a:lstStyle/>
          <a:p>
            <a:r>
              <a:rPr lang="en-US" dirty="0"/>
              <a:t>Dealing w. Nulls</a:t>
            </a:r>
          </a:p>
        </p:txBody>
      </p:sp>
      <p:sp>
        <p:nvSpPr>
          <p:cNvPr id="3" name="Content Placeholder 2">
            <a:extLst>
              <a:ext uri="{FF2B5EF4-FFF2-40B4-BE49-F238E27FC236}">
                <a16:creationId xmlns:a16="http://schemas.microsoft.com/office/drawing/2014/main" id="{0DF0CFC5-60C7-6715-870A-7FC0797AF9DD}"/>
              </a:ext>
            </a:extLst>
          </p:cNvPr>
          <p:cNvSpPr>
            <a:spLocks noGrp="1"/>
          </p:cNvSpPr>
          <p:nvPr>
            <p:ph idx="1"/>
          </p:nvPr>
        </p:nvSpPr>
        <p:spPr/>
        <p:txBody>
          <a:bodyPr>
            <a:normAutofit/>
          </a:bodyPr>
          <a:lstStyle/>
          <a:p>
            <a:r>
              <a:rPr lang="en-US" dirty="0"/>
              <a:t>The </a:t>
            </a:r>
            <a:r>
              <a:rPr lang="en-US" dirty="0" err="1"/>
              <a:t>fillna</a:t>
            </a:r>
            <a:r>
              <a:rPr lang="en-US" dirty="0"/>
              <a:t> function in Pandas is used to fill missing or null values in a </a:t>
            </a:r>
            <a:r>
              <a:rPr lang="en-US" dirty="0" err="1"/>
              <a:t>DataFrame</a:t>
            </a:r>
            <a:r>
              <a:rPr lang="en-US" dirty="0"/>
              <a:t> or Series.</a:t>
            </a:r>
          </a:p>
          <a:p>
            <a:pPr lvl="1"/>
            <a:r>
              <a:rPr lang="en-US" dirty="0"/>
              <a:t>It allows you to replace missing values with a specified scalar value, a dictionary mapping columns to values, or by using various filling methods.</a:t>
            </a:r>
          </a:p>
          <a:p>
            <a:pPr lvl="1"/>
            <a:r>
              <a:rPr lang="en-US" dirty="0"/>
              <a:t>Syntax: </a:t>
            </a:r>
            <a:r>
              <a:rPr lang="en-US" dirty="0" err="1"/>
              <a:t>DataFrame.fillna</a:t>
            </a:r>
            <a:r>
              <a:rPr lang="en-US" dirty="0"/>
              <a:t>(value, method, axis, </a:t>
            </a:r>
            <a:r>
              <a:rPr lang="en-US" dirty="0" err="1"/>
              <a:t>inplace</a:t>
            </a:r>
            <a:r>
              <a:rPr lang="en-US" dirty="0"/>
              <a:t>)</a:t>
            </a:r>
          </a:p>
          <a:p>
            <a:pPr lvl="2"/>
            <a:r>
              <a:rPr lang="en-US" dirty="0"/>
              <a:t>The value parameter specifies the value to use for filling missing values.</a:t>
            </a:r>
          </a:p>
          <a:p>
            <a:pPr lvl="2"/>
            <a:r>
              <a:rPr lang="en-US" dirty="0"/>
              <a:t>The method parameter determines the filling method to use (e.g., forward fill, backward fill, interpolation, etc.).</a:t>
            </a:r>
          </a:p>
          <a:p>
            <a:pPr lvl="2"/>
            <a:r>
              <a:rPr lang="en-US" dirty="0"/>
              <a:t>The axis parameter indicates the axis along which the filling operation is performed (0 for rows, 1 for columns).</a:t>
            </a:r>
          </a:p>
          <a:p>
            <a:pPr lvl="2"/>
            <a:r>
              <a:rPr lang="en-US" dirty="0"/>
              <a:t>The </a:t>
            </a:r>
            <a:r>
              <a:rPr lang="en-US" dirty="0" err="1"/>
              <a:t>inplace</a:t>
            </a:r>
            <a:r>
              <a:rPr lang="en-US" dirty="0"/>
              <a:t> parameter specifies whether to modify the </a:t>
            </a:r>
            <a:r>
              <a:rPr lang="en-US" dirty="0" err="1"/>
              <a:t>DataFrame</a:t>
            </a:r>
            <a:r>
              <a:rPr lang="en-US" dirty="0"/>
              <a:t> in place or return a new </a:t>
            </a:r>
            <a:r>
              <a:rPr lang="en-US" dirty="0" err="1"/>
              <a:t>DataFrame</a:t>
            </a:r>
            <a:r>
              <a:rPr lang="en-US" dirty="0"/>
              <a:t> with filled values.</a:t>
            </a:r>
          </a:p>
        </p:txBody>
      </p:sp>
      <p:sp>
        <p:nvSpPr>
          <p:cNvPr id="4" name="Slide Number Placeholder 3">
            <a:extLst>
              <a:ext uri="{FF2B5EF4-FFF2-40B4-BE49-F238E27FC236}">
                <a16:creationId xmlns:a16="http://schemas.microsoft.com/office/drawing/2014/main" id="{D9AB396A-EF2E-7F0E-7479-B09E4403CDE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45</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602C9B-B3EB-6A64-F234-5A05D7CF4A61}"/>
              </a:ext>
            </a:extLst>
          </p:cNvPr>
          <p:cNvSpPr>
            <a:spLocks noGrp="1"/>
          </p:cNvSpPr>
          <p:nvPr>
            <p:ph type="body" sz="half" idx="2"/>
          </p:nvPr>
        </p:nvSpPr>
        <p:spPr/>
        <p:txBody>
          <a:bodyPr/>
          <a:lstStyle/>
          <a:p>
            <a:r>
              <a:rPr lang="en-US" dirty="0"/>
              <a:t>Filling nulls in</a:t>
            </a:r>
          </a:p>
        </p:txBody>
      </p:sp>
    </p:spTree>
    <p:extLst>
      <p:ext uri="{BB962C8B-B14F-4D97-AF65-F5344CB8AC3E}">
        <p14:creationId xmlns:p14="http://schemas.microsoft.com/office/powerpoint/2010/main" val="432830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B1F4-3CDA-4DC6-7123-482BCBB91F44}"/>
              </a:ext>
            </a:extLst>
          </p:cNvPr>
          <p:cNvSpPr>
            <a:spLocks noGrp="1"/>
          </p:cNvSpPr>
          <p:nvPr>
            <p:ph type="title"/>
          </p:nvPr>
        </p:nvSpPr>
        <p:spPr/>
        <p:txBody>
          <a:bodyPr/>
          <a:lstStyle/>
          <a:p>
            <a:r>
              <a:rPr lang="en-US" dirty="0"/>
              <a:t>Dealing w. Nulls</a:t>
            </a:r>
          </a:p>
        </p:txBody>
      </p:sp>
      <p:sp>
        <p:nvSpPr>
          <p:cNvPr id="4" name="Slide Number Placeholder 3">
            <a:extLst>
              <a:ext uri="{FF2B5EF4-FFF2-40B4-BE49-F238E27FC236}">
                <a16:creationId xmlns:a16="http://schemas.microsoft.com/office/drawing/2014/main" id="{D9AB396A-EF2E-7F0E-7479-B09E4403CDE4}"/>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46</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E7602C9B-B3EB-6A64-F234-5A05D7CF4A61}"/>
              </a:ext>
            </a:extLst>
          </p:cNvPr>
          <p:cNvSpPr>
            <a:spLocks noGrp="1"/>
          </p:cNvSpPr>
          <p:nvPr>
            <p:ph type="body" sz="half" idx="2"/>
          </p:nvPr>
        </p:nvSpPr>
        <p:spPr/>
        <p:txBody>
          <a:bodyPr/>
          <a:lstStyle/>
          <a:p>
            <a:r>
              <a:rPr lang="en-US" dirty="0"/>
              <a:t>Filling nulls in</a:t>
            </a:r>
          </a:p>
        </p:txBody>
      </p:sp>
      <p:sp>
        <p:nvSpPr>
          <p:cNvPr id="7" name="TextBox 6">
            <a:extLst>
              <a:ext uri="{FF2B5EF4-FFF2-40B4-BE49-F238E27FC236}">
                <a16:creationId xmlns:a16="http://schemas.microsoft.com/office/drawing/2014/main" id="{57CD3F36-92D9-CA15-DB8C-B0B81B3C6E90}"/>
              </a:ext>
            </a:extLst>
          </p:cNvPr>
          <p:cNvSpPr txBox="1"/>
          <p:nvPr/>
        </p:nvSpPr>
        <p:spPr>
          <a:xfrm>
            <a:off x="821531" y="2124635"/>
            <a:ext cx="6100762" cy="2031325"/>
          </a:xfrm>
          <a:prstGeom prst="rect">
            <a:avLst/>
          </a:prstGeom>
          <a:solidFill>
            <a:schemeClr val="bg1">
              <a:lumMod val="95000"/>
            </a:schemeClr>
          </a:solid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'Column1'</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3</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5</a:t>
            </a:r>
            <a:r>
              <a:rPr lang="en-US" b="0" dirty="0">
                <a:solidFill>
                  <a:srgbClr val="000000"/>
                </a:solidFill>
                <a:effectLst/>
                <a:latin typeface="Courier New" panose="02070309020205020404" pitchFamily="49" charset="0"/>
              </a:rPr>
              <a:t>],</a:t>
            </a:r>
          </a:p>
          <a:p>
            <a:r>
              <a:rPr lang="en-US" b="0" dirty="0">
                <a:solidFill>
                  <a:srgbClr val="A31515"/>
                </a:solidFill>
                <a:effectLst/>
                <a:latin typeface="Courier New" panose="02070309020205020404" pitchFamily="49" charset="0"/>
              </a:rPr>
              <a:t>'Column2'</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'a'</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'b'</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'd'</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'e'</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Filling missing values with scalar value</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df_filled</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df.fillna</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0</a:t>
            </a:r>
            <a:r>
              <a:rPr lang="en-US" b="0" dirty="0">
                <a:solidFill>
                  <a:srgbClr val="000000"/>
                </a:solidFill>
                <a:effectLst/>
                <a:latin typeface="Courier New" panose="02070309020205020404" pitchFamily="49" charset="0"/>
              </a:rPr>
              <a:t>)</a:t>
            </a:r>
          </a:p>
        </p:txBody>
      </p:sp>
      <p:sp>
        <p:nvSpPr>
          <p:cNvPr id="11" name="TextBox 10">
            <a:extLst>
              <a:ext uri="{FF2B5EF4-FFF2-40B4-BE49-F238E27FC236}">
                <a16:creationId xmlns:a16="http://schemas.microsoft.com/office/drawing/2014/main" id="{A47B1BF0-DF04-5E80-319E-4C1EFE7BDE0C}"/>
              </a:ext>
            </a:extLst>
          </p:cNvPr>
          <p:cNvSpPr txBox="1"/>
          <p:nvPr/>
        </p:nvSpPr>
        <p:spPr>
          <a:xfrm>
            <a:off x="4973638" y="3865127"/>
            <a:ext cx="6100762" cy="2585323"/>
          </a:xfrm>
          <a:prstGeom prst="rect">
            <a:avLst/>
          </a:prstGeom>
          <a:solidFill>
            <a:schemeClr val="accent5">
              <a:lumMod val="20000"/>
              <a:lumOff val="80000"/>
            </a:schemeClr>
          </a:solid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'Column1'</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3</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5</a:t>
            </a:r>
            <a:r>
              <a:rPr lang="en-US" b="0" dirty="0">
                <a:solidFill>
                  <a:srgbClr val="000000"/>
                </a:solidFill>
                <a:effectLst/>
                <a:latin typeface="Courier New" panose="02070309020205020404" pitchFamily="49" charset="0"/>
              </a:rPr>
              <a:t>],</a:t>
            </a:r>
          </a:p>
          <a:p>
            <a:r>
              <a:rPr lang="en-US" b="0" dirty="0">
                <a:solidFill>
                  <a:srgbClr val="A31515"/>
                </a:solidFill>
                <a:effectLst/>
                <a:latin typeface="Courier New" panose="02070309020205020404" pitchFamily="49" charset="0"/>
              </a:rPr>
              <a:t>'Column2'</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4</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6</a:t>
            </a:r>
            <a:r>
              <a:rPr lang="en-US" b="0" dirty="0">
                <a:solidFill>
                  <a:srgbClr val="000000"/>
                </a:solidFill>
                <a:effectLst/>
                <a:latin typeface="Courier New" panose="02070309020205020404" pitchFamily="49" charset="0"/>
              </a:rPr>
              <a:t>, </a:t>
            </a:r>
            <a:r>
              <a:rPr lang="en-US" b="0" dirty="0">
                <a:solidFill>
                  <a:srgbClr val="0000FF"/>
                </a:solidFill>
                <a:effectLst/>
                <a:latin typeface="Courier New" panose="02070309020205020404" pitchFamily="49" charset="0"/>
              </a:rPr>
              <a:t>None</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Filling missing values with mean</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df_filled</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df.fillna</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df.mean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inplace</a:t>
            </a:r>
            <a:r>
              <a:rPr lang="en-US" b="0" dirty="0">
                <a:solidFill>
                  <a:srgbClr val="000000"/>
                </a:solidFill>
                <a:effectLst/>
                <a:latin typeface="Courier New" panose="02070309020205020404" pitchFamily="49" charset="0"/>
              </a:rPr>
              <a:t>=</a:t>
            </a:r>
            <a:r>
              <a:rPr lang="en-US" b="0" dirty="0">
                <a:solidFill>
                  <a:srgbClr val="0000FF"/>
                </a:solidFill>
                <a:effectLst/>
                <a:latin typeface="Courier New" panose="02070309020205020404" pitchFamily="49" charset="0"/>
              </a:rPr>
              <a:t>True</a:t>
            </a:r>
            <a:r>
              <a:rPr lang="en-US" b="0"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df_filled</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20634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26C7381-3C12-27B9-4D19-9664D4092A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9" b="4312"/>
          <a:stretch/>
        </p:blipFill>
        <p:spPr bwMode="auto">
          <a:xfrm>
            <a:off x="20" y="10"/>
            <a:ext cx="12191980" cy="6857990"/>
          </a:xfrm>
          <a:prstGeom prst="rect">
            <a:avLst/>
          </a:prstGeom>
          <a:solidFill>
            <a:srgbClr val="FFFFFF"/>
          </a:solidFill>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47</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10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9158287" y="152400"/>
            <a:ext cx="2837769" cy="369332"/>
          </a:xfrm>
          <a:prstGeom prst="rect">
            <a:avLst/>
          </a:prstGeom>
          <a:solidFill>
            <a:schemeClr val="accent6">
              <a:lumMod val="75000"/>
            </a:schemeClr>
          </a:solidFill>
        </p:spPr>
        <p:txBody>
          <a:bodyPr wrap="square" rtlCol="0">
            <a:spAutoFit/>
          </a:bodyPr>
          <a:lstStyle/>
          <a:p>
            <a:r>
              <a:rPr lang="en-US" dirty="0">
                <a:solidFill>
                  <a:schemeClr val="bg1"/>
                </a:solidFill>
              </a:rPr>
              <a:t>Open: </a:t>
            </a:r>
            <a:r>
              <a:rPr lang="en-US" dirty="0">
                <a:solidFill>
                  <a:schemeClr val="bg1"/>
                </a:solidFill>
                <a:hlinkClick r:id="rId3">
                  <a:extLst>
                    <a:ext uri="{A12FA001-AC4F-418D-AE19-62706E023703}">
                      <ahyp:hlinkClr xmlns:ahyp="http://schemas.microsoft.com/office/drawing/2018/hyperlinkcolor" val="tx"/>
                    </a:ext>
                  </a:extLst>
                </a:hlinkClick>
              </a:rPr>
              <a:t>Day </a:t>
            </a:r>
            <a:r>
              <a:rPr lang="en-US" dirty="0">
                <a:solidFill>
                  <a:schemeClr val="bg1"/>
                </a:solidFill>
              </a:rPr>
              <a:t>3.6 Nulls</a:t>
            </a:r>
          </a:p>
        </p:txBody>
      </p:sp>
    </p:spTree>
    <p:extLst>
      <p:ext uri="{BB962C8B-B14F-4D97-AF65-F5344CB8AC3E}">
        <p14:creationId xmlns:p14="http://schemas.microsoft.com/office/powerpoint/2010/main" val="152754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5862-91E8-F024-7852-7F7C67A36EBD}"/>
              </a:ext>
            </a:extLst>
          </p:cNvPr>
          <p:cNvSpPr>
            <a:spLocks noGrp="1"/>
          </p:cNvSpPr>
          <p:nvPr>
            <p:ph type="title"/>
          </p:nvPr>
        </p:nvSpPr>
        <p:spPr/>
        <p:txBody>
          <a:bodyPr/>
          <a:lstStyle/>
          <a:p>
            <a:r>
              <a:rPr lang="en-US" dirty="0"/>
              <a:t>Dealing w. Dates</a:t>
            </a:r>
          </a:p>
        </p:txBody>
      </p:sp>
      <p:sp>
        <p:nvSpPr>
          <p:cNvPr id="3" name="Content Placeholder 2">
            <a:extLst>
              <a:ext uri="{FF2B5EF4-FFF2-40B4-BE49-F238E27FC236}">
                <a16:creationId xmlns:a16="http://schemas.microsoft.com/office/drawing/2014/main" id="{C85EF515-52CC-915C-543D-E709423F4BD9}"/>
              </a:ext>
            </a:extLst>
          </p:cNvPr>
          <p:cNvSpPr>
            <a:spLocks noGrp="1"/>
          </p:cNvSpPr>
          <p:nvPr>
            <p:ph idx="1"/>
          </p:nvPr>
        </p:nvSpPr>
        <p:spPr/>
        <p:txBody>
          <a:bodyPr/>
          <a:lstStyle/>
          <a:p>
            <a:r>
              <a:rPr lang="en-US" dirty="0"/>
              <a:t>In Pandas, you can convert a string representation of a date to a proper date format using the </a:t>
            </a:r>
            <a:r>
              <a:rPr lang="en-US" dirty="0" err="1"/>
              <a:t>to_datetime</a:t>
            </a:r>
            <a:r>
              <a:rPr lang="en-US" dirty="0"/>
              <a:t> function.</a:t>
            </a:r>
          </a:p>
          <a:p>
            <a:pPr lvl="1"/>
            <a:r>
              <a:rPr lang="en-US" dirty="0"/>
              <a:t>This conversion allows you to perform date-based operations and analysis on your data.</a:t>
            </a:r>
          </a:p>
          <a:p>
            <a:pPr lvl="1"/>
            <a:r>
              <a:rPr lang="en-US" dirty="0"/>
              <a:t>Syntax: </a:t>
            </a:r>
            <a:r>
              <a:rPr lang="en-US" dirty="0" err="1">
                <a:latin typeface="Courier New" panose="02070309020205020404" pitchFamily="49" charset="0"/>
                <a:cs typeface="Courier New" panose="02070309020205020404" pitchFamily="49" charset="0"/>
              </a:rPr>
              <a:t>pd.to_datetime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a:t>
            </a:r>
            <a:r>
              <a:rPr lang="en-US" dirty="0">
                <a:latin typeface="Courier New" panose="02070309020205020404" pitchFamily="49" charset="0"/>
                <a:cs typeface="Courier New" panose="02070309020205020404" pitchFamily="49" charset="0"/>
              </a:rPr>
              <a:t>, format=None, errors='raise')</a:t>
            </a:r>
          </a:p>
          <a:p>
            <a:pPr lvl="1"/>
            <a:r>
              <a:rPr lang="en-US" dirty="0"/>
              <a:t>The </a:t>
            </a:r>
            <a:r>
              <a:rPr lang="en-US" dirty="0" err="1"/>
              <a:t>arg</a:t>
            </a:r>
            <a:r>
              <a:rPr lang="en-US" dirty="0"/>
              <a:t> parameter represents the input data that needs to be converted.</a:t>
            </a:r>
          </a:p>
          <a:p>
            <a:pPr lvl="1"/>
            <a:r>
              <a:rPr lang="en-US" dirty="0"/>
              <a:t>The format parameter specifies the format of the input string if it is not a standard date format.</a:t>
            </a:r>
          </a:p>
          <a:p>
            <a:pPr lvl="1"/>
            <a:r>
              <a:rPr lang="en-US" dirty="0"/>
              <a:t>The errors parameter determines how errors during conversion are handled.</a:t>
            </a:r>
          </a:p>
        </p:txBody>
      </p:sp>
      <p:sp>
        <p:nvSpPr>
          <p:cNvPr id="4" name="Slide Number Placeholder 3">
            <a:extLst>
              <a:ext uri="{FF2B5EF4-FFF2-40B4-BE49-F238E27FC236}">
                <a16:creationId xmlns:a16="http://schemas.microsoft.com/office/drawing/2014/main" id="{5011EB46-6C09-C88F-5E82-B01D98D6C043}"/>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48</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CB321022-9070-D0FC-A973-0C0EB43D276E}"/>
              </a:ext>
            </a:extLst>
          </p:cNvPr>
          <p:cNvSpPr>
            <a:spLocks noGrp="1"/>
          </p:cNvSpPr>
          <p:nvPr>
            <p:ph type="body" sz="half" idx="2"/>
          </p:nvPr>
        </p:nvSpPr>
        <p:spPr/>
        <p:txBody>
          <a:bodyPr/>
          <a:lstStyle/>
          <a:p>
            <a:r>
              <a:rPr lang="en-US" dirty="0"/>
              <a:t>Convert string to date. </a:t>
            </a:r>
          </a:p>
        </p:txBody>
      </p:sp>
      <p:sp>
        <p:nvSpPr>
          <p:cNvPr id="7" name="TextBox 6">
            <a:extLst>
              <a:ext uri="{FF2B5EF4-FFF2-40B4-BE49-F238E27FC236}">
                <a16:creationId xmlns:a16="http://schemas.microsoft.com/office/drawing/2014/main" id="{244940E9-061D-FE4E-BCDB-7483974CC9AC}"/>
              </a:ext>
            </a:extLst>
          </p:cNvPr>
          <p:cNvSpPr txBox="1"/>
          <p:nvPr/>
        </p:nvSpPr>
        <p:spPr>
          <a:xfrm>
            <a:off x="1058458" y="4458067"/>
            <a:ext cx="10075084" cy="2031325"/>
          </a:xfrm>
          <a:prstGeom prst="rect">
            <a:avLst/>
          </a:prstGeom>
          <a:no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'Date'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'2022-01-01'</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'2022-02-01'</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'2022-03-01'</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Converting string to date</a:t>
            </a:r>
            <a:endParaRPr lang="en-US" b="0" dirty="0">
              <a:solidFill>
                <a:srgbClr val="000000"/>
              </a:solidFill>
              <a:effectLst/>
              <a:latin typeface="Courier New" panose="02070309020205020404" pitchFamily="49" charset="0"/>
            </a:endParaRPr>
          </a:p>
          <a:p>
            <a:r>
              <a:rPr lang="en-US" b="1" dirty="0" err="1">
                <a:solidFill>
                  <a:srgbClr val="000000"/>
                </a:solidFill>
                <a:effectLst/>
                <a:latin typeface="Courier New" panose="02070309020205020404" pitchFamily="49" charset="0"/>
              </a:rPr>
              <a:t>df</a:t>
            </a:r>
            <a:r>
              <a:rPr lang="en-US" b="1" dirty="0">
                <a:solidFill>
                  <a:srgbClr val="000000"/>
                </a:solidFill>
                <a:effectLst/>
                <a:latin typeface="Courier New" panose="02070309020205020404" pitchFamily="49" charset="0"/>
              </a:rPr>
              <a:t>[</a:t>
            </a:r>
            <a:r>
              <a:rPr lang="en-US" b="1" dirty="0">
                <a:solidFill>
                  <a:srgbClr val="A31515"/>
                </a:solidFill>
                <a:effectLst/>
                <a:latin typeface="Courier New" panose="02070309020205020404" pitchFamily="49" charset="0"/>
              </a:rPr>
              <a:t>'Date'</a:t>
            </a:r>
            <a:r>
              <a:rPr lang="en-US" b="1" dirty="0">
                <a:solidFill>
                  <a:srgbClr val="000000"/>
                </a:solidFill>
                <a:effectLst/>
                <a:latin typeface="Courier New" panose="02070309020205020404" pitchFamily="49" charset="0"/>
              </a:rPr>
              <a:t>] = </a:t>
            </a:r>
            <a:r>
              <a:rPr lang="en-US" b="1" dirty="0" err="1">
                <a:solidFill>
                  <a:srgbClr val="000000"/>
                </a:solidFill>
                <a:effectLst/>
                <a:latin typeface="Courier New" panose="02070309020205020404" pitchFamily="49" charset="0"/>
              </a:rPr>
              <a:t>pd.to_datetime</a:t>
            </a:r>
            <a:r>
              <a:rPr lang="en-US" b="1" dirty="0">
                <a:solidFill>
                  <a:srgbClr val="000000"/>
                </a:solidFill>
                <a:effectLst/>
                <a:latin typeface="Courier New" panose="02070309020205020404" pitchFamily="49" charset="0"/>
              </a:rPr>
              <a:t>(</a:t>
            </a:r>
            <a:r>
              <a:rPr lang="en-US" b="1" dirty="0" err="1">
                <a:solidFill>
                  <a:srgbClr val="000000"/>
                </a:solidFill>
                <a:effectLst/>
                <a:latin typeface="Courier New" panose="02070309020205020404" pitchFamily="49" charset="0"/>
              </a:rPr>
              <a:t>df</a:t>
            </a:r>
            <a:r>
              <a:rPr lang="en-US" b="1" dirty="0">
                <a:solidFill>
                  <a:srgbClr val="000000"/>
                </a:solidFill>
                <a:effectLst/>
                <a:latin typeface="Courier New" panose="02070309020205020404" pitchFamily="49" charset="0"/>
              </a:rPr>
              <a:t>[</a:t>
            </a:r>
            <a:r>
              <a:rPr lang="en-US" b="1" dirty="0">
                <a:solidFill>
                  <a:srgbClr val="A31515"/>
                </a:solidFill>
                <a:effectLst/>
                <a:latin typeface="Courier New" panose="02070309020205020404" pitchFamily="49" charset="0"/>
              </a:rPr>
              <a:t>'Date'</a:t>
            </a:r>
            <a:r>
              <a:rPr lang="en-US" b="1"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857335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5862-91E8-F024-7852-7F7C67A36EBD}"/>
              </a:ext>
            </a:extLst>
          </p:cNvPr>
          <p:cNvSpPr>
            <a:spLocks noGrp="1"/>
          </p:cNvSpPr>
          <p:nvPr>
            <p:ph type="title"/>
          </p:nvPr>
        </p:nvSpPr>
        <p:spPr/>
        <p:txBody>
          <a:bodyPr/>
          <a:lstStyle/>
          <a:p>
            <a:r>
              <a:rPr lang="en-US" dirty="0"/>
              <a:t>Dealing w. Dates</a:t>
            </a:r>
          </a:p>
        </p:txBody>
      </p:sp>
      <p:sp>
        <p:nvSpPr>
          <p:cNvPr id="3" name="Content Placeholder 2">
            <a:extLst>
              <a:ext uri="{FF2B5EF4-FFF2-40B4-BE49-F238E27FC236}">
                <a16:creationId xmlns:a16="http://schemas.microsoft.com/office/drawing/2014/main" id="{C85EF515-52CC-915C-543D-E709423F4BD9}"/>
              </a:ext>
            </a:extLst>
          </p:cNvPr>
          <p:cNvSpPr>
            <a:spLocks noGrp="1"/>
          </p:cNvSpPr>
          <p:nvPr>
            <p:ph idx="1"/>
          </p:nvPr>
        </p:nvSpPr>
        <p:spPr>
          <a:xfrm>
            <a:off x="664633" y="1981202"/>
            <a:ext cx="11148484" cy="1447798"/>
          </a:xfrm>
        </p:spPr>
        <p:txBody>
          <a:bodyPr>
            <a:normAutofit/>
          </a:bodyPr>
          <a:lstStyle/>
          <a:p>
            <a:r>
              <a:rPr lang="en-US" dirty="0"/>
              <a:t>You can use the query method to filter dates in a </a:t>
            </a:r>
            <a:r>
              <a:rPr lang="en-US" dirty="0" err="1"/>
              <a:t>DataFrame</a:t>
            </a:r>
            <a:r>
              <a:rPr lang="en-US" dirty="0"/>
              <a:t> based on different criteria, such as date ranges or specific dates.</a:t>
            </a:r>
          </a:p>
          <a:p>
            <a:r>
              <a:rPr lang="en-US" dirty="0"/>
              <a:t>Key thing to know! The default date format is </a:t>
            </a:r>
            <a:r>
              <a:rPr lang="en-US" dirty="0" err="1"/>
              <a:t>yyyy</a:t>
            </a:r>
            <a:r>
              <a:rPr lang="en-US" dirty="0"/>
              <a:t>-mm-dd and pandas will convert automagically</a:t>
            </a:r>
          </a:p>
        </p:txBody>
      </p:sp>
      <p:sp>
        <p:nvSpPr>
          <p:cNvPr id="4" name="Slide Number Placeholder 3">
            <a:extLst>
              <a:ext uri="{FF2B5EF4-FFF2-40B4-BE49-F238E27FC236}">
                <a16:creationId xmlns:a16="http://schemas.microsoft.com/office/drawing/2014/main" id="{5011EB46-6C09-C88F-5E82-B01D98D6C043}"/>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49</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CB321022-9070-D0FC-A973-0C0EB43D276E}"/>
              </a:ext>
            </a:extLst>
          </p:cNvPr>
          <p:cNvSpPr>
            <a:spLocks noGrp="1"/>
          </p:cNvSpPr>
          <p:nvPr>
            <p:ph type="body" sz="half" idx="2"/>
          </p:nvPr>
        </p:nvSpPr>
        <p:spPr/>
        <p:txBody>
          <a:bodyPr/>
          <a:lstStyle/>
          <a:p>
            <a:r>
              <a:rPr lang="en-US" dirty="0"/>
              <a:t>Filtering dates</a:t>
            </a:r>
          </a:p>
        </p:txBody>
      </p:sp>
      <p:sp>
        <p:nvSpPr>
          <p:cNvPr id="7" name="TextBox 6">
            <a:extLst>
              <a:ext uri="{FF2B5EF4-FFF2-40B4-BE49-F238E27FC236}">
                <a16:creationId xmlns:a16="http://schemas.microsoft.com/office/drawing/2014/main" id="{3A841F67-3F63-8A14-08EC-BBE631662A9D}"/>
              </a:ext>
            </a:extLst>
          </p:cNvPr>
          <p:cNvSpPr txBox="1"/>
          <p:nvPr/>
        </p:nvSpPr>
        <p:spPr>
          <a:xfrm>
            <a:off x="759883" y="3497173"/>
            <a:ext cx="10641542" cy="2862322"/>
          </a:xfrm>
          <a:prstGeom prst="rect">
            <a:avLst/>
          </a:prstGeom>
          <a:solidFill>
            <a:schemeClr val="bg1">
              <a:lumMod val="95000"/>
            </a:schemeClr>
          </a:solid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r>
              <a:rPr lang="en-US" b="0" dirty="0">
                <a:solidFill>
                  <a:srgbClr val="008000"/>
                </a:solidFill>
                <a:effectLst/>
                <a:latin typeface="Courier New" panose="02070309020205020404" pitchFamily="49" charset="0"/>
              </a:rPr>
              <a:t> with a 'Date' column</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'Date'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'2022-01-01'</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'2022-02-01'</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'2022-03-01'</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'2022-04-01'</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Converting 'Date' column to datetime type</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'Date'</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pd.to_datetime</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'Date'</a:t>
            </a:r>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Filtering dates using the query method</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filtered_df</a:t>
            </a:r>
            <a:r>
              <a:rPr lang="en-US" b="0" dirty="0">
                <a:solidFill>
                  <a:srgbClr val="000000"/>
                </a:solidFill>
                <a:effectLst/>
                <a:latin typeface="Courier New" panose="02070309020205020404" pitchFamily="49" charset="0"/>
              </a:rPr>
              <a:t> = </a:t>
            </a:r>
            <a:r>
              <a:rPr lang="en-US" b="1" dirty="0" err="1">
                <a:solidFill>
                  <a:srgbClr val="000000"/>
                </a:solidFill>
                <a:effectLst/>
                <a:latin typeface="Courier New" panose="02070309020205020404" pitchFamily="49" charset="0"/>
              </a:rPr>
              <a:t>df.query</a:t>
            </a:r>
            <a:r>
              <a:rPr lang="en-US" b="1" dirty="0">
                <a:solidFill>
                  <a:srgbClr val="000000"/>
                </a:solidFill>
                <a:effectLst/>
                <a:latin typeface="Courier New" panose="02070309020205020404" pitchFamily="49" charset="0"/>
              </a:rPr>
              <a:t>(</a:t>
            </a:r>
            <a:r>
              <a:rPr lang="en-US" b="1" dirty="0">
                <a:solidFill>
                  <a:srgbClr val="A31515"/>
                </a:solidFill>
                <a:effectLst/>
                <a:latin typeface="Courier New" panose="02070309020205020404" pitchFamily="49" charset="0"/>
              </a:rPr>
              <a:t>"'2022-02-01' &lt;= Date &lt;= '2022-03-31'"</a:t>
            </a:r>
            <a:r>
              <a:rPr lang="en-US" b="1"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filtered_df</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657852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C79B-8302-2E0C-5BA6-3E017C9961ED}"/>
              </a:ext>
            </a:extLst>
          </p:cNvPr>
          <p:cNvSpPr>
            <a:spLocks noGrp="1"/>
          </p:cNvSpPr>
          <p:nvPr>
            <p:ph type="title"/>
          </p:nvPr>
        </p:nvSpPr>
        <p:spPr/>
        <p:txBody>
          <a:bodyPr/>
          <a:lstStyle/>
          <a:p>
            <a:r>
              <a:rPr lang="en-US" dirty="0"/>
              <a:t>Python Comments </a:t>
            </a:r>
          </a:p>
        </p:txBody>
      </p:sp>
      <p:sp>
        <p:nvSpPr>
          <p:cNvPr id="3" name="Content Placeholder 2">
            <a:extLst>
              <a:ext uri="{FF2B5EF4-FFF2-40B4-BE49-F238E27FC236}">
                <a16:creationId xmlns:a16="http://schemas.microsoft.com/office/drawing/2014/main" id="{83E55A30-C280-C467-1C1D-1D9BBC9E045D}"/>
              </a:ext>
            </a:extLst>
          </p:cNvPr>
          <p:cNvSpPr>
            <a:spLocks noGrp="1"/>
          </p:cNvSpPr>
          <p:nvPr>
            <p:ph idx="1"/>
          </p:nvPr>
        </p:nvSpPr>
        <p:spPr/>
        <p:txBody>
          <a:bodyPr>
            <a:normAutofit lnSpcReduction="10000"/>
          </a:bodyPr>
          <a:lstStyle/>
          <a:p>
            <a:r>
              <a:rPr lang="en-US" dirty="0"/>
              <a:t>Single Line Comments “#”</a:t>
            </a:r>
          </a:p>
          <a:p>
            <a:pPr lvl="1"/>
            <a:r>
              <a:rPr lang="en-US" dirty="0"/>
              <a:t>Comments are essential for documenting code and improving its readability.</a:t>
            </a:r>
          </a:p>
          <a:p>
            <a:pPr lvl="1"/>
            <a:r>
              <a:rPr lang="en-US" dirty="0"/>
              <a:t>Use the hash symbol (#) to add comments in Python. </a:t>
            </a:r>
          </a:p>
          <a:p>
            <a:pPr lvl="2"/>
            <a:r>
              <a:rPr lang="en-US" dirty="0"/>
              <a:t>Anything after the # is considered a comment and is not executed.</a:t>
            </a:r>
          </a:p>
          <a:p>
            <a:pPr lvl="1"/>
            <a:r>
              <a:rPr lang="en-US" dirty="0"/>
              <a:t>Correct syntax example:</a:t>
            </a:r>
          </a:p>
          <a:p>
            <a:pPr lvl="2"/>
            <a:r>
              <a:rPr lang="en-US" dirty="0">
                <a:solidFill>
                  <a:schemeClr val="accent5"/>
                </a:solidFill>
                <a:highlight>
                  <a:srgbClr val="FFFF99"/>
                </a:highlight>
                <a:latin typeface="Courier New" panose="02070309020205020404" pitchFamily="49" charset="0"/>
                <a:cs typeface="Courier New" panose="02070309020205020404" pitchFamily="49" charset="0"/>
              </a:rPr>
              <a:t># this is a sample comment </a:t>
            </a:r>
          </a:p>
          <a:p>
            <a:r>
              <a:rPr lang="en-US" dirty="0"/>
              <a:t>Multi-Line Comments are enclosed within triple quotes (''' or """).</a:t>
            </a:r>
          </a:p>
          <a:p>
            <a:pPr lvl="1"/>
            <a:r>
              <a:rPr lang="en-US" dirty="0"/>
              <a:t>Multi-line strings can span multiple lines without the need for explicit line continuation.</a:t>
            </a:r>
          </a:p>
          <a:p>
            <a:pPr lvl="1"/>
            <a:r>
              <a:rPr lang="en-US" dirty="0"/>
              <a:t>Correct syntax example:</a:t>
            </a:r>
          </a:p>
          <a:p>
            <a:pPr marL="457200" lvl="2" indent="0">
              <a:buNone/>
            </a:pPr>
            <a:r>
              <a:rPr lang="en-US" dirty="0">
                <a:latin typeface="Courier New" panose="02070309020205020404" pitchFamily="49" charset="0"/>
                <a:cs typeface="Courier New" panose="02070309020205020404" pitchFamily="49" charset="0"/>
              </a:rPr>
              <a:t>message = </a:t>
            </a:r>
            <a:r>
              <a:rPr lang="en-US" dirty="0">
                <a:solidFill>
                  <a:schemeClr val="accent5"/>
                </a:solidFill>
                <a:highlight>
                  <a:srgbClr val="FFFF99"/>
                </a:highlight>
                <a:latin typeface="Courier New" panose="02070309020205020404" pitchFamily="49" charset="0"/>
                <a:cs typeface="Courier New" panose="02070309020205020404" pitchFamily="49" charset="0"/>
              </a:rPr>
              <a:t>'''This is a</a:t>
            </a:r>
          </a:p>
          <a:p>
            <a:pPr marL="457200" lvl="2" indent="0">
              <a:buNone/>
            </a:pPr>
            <a:r>
              <a:rPr lang="en-US" dirty="0">
                <a:solidFill>
                  <a:schemeClr val="accent5"/>
                </a:solidFill>
                <a:highlight>
                  <a:srgbClr val="FFFF99"/>
                </a:highlight>
                <a:latin typeface="Courier New" panose="02070309020205020404" pitchFamily="49" charset="0"/>
                <a:cs typeface="Courier New" panose="02070309020205020404" pitchFamily="49" charset="0"/>
              </a:rPr>
              <a:t>multi-line</a:t>
            </a:r>
          </a:p>
          <a:p>
            <a:pPr marL="457200" lvl="2" indent="0">
              <a:buNone/>
            </a:pPr>
            <a:r>
              <a:rPr lang="en-US" dirty="0">
                <a:solidFill>
                  <a:schemeClr val="accent5"/>
                </a:solidFill>
                <a:highlight>
                  <a:srgbClr val="FFFF99"/>
                </a:highlight>
                <a:latin typeface="Courier New" panose="02070309020205020404" pitchFamily="49" charset="0"/>
                <a:cs typeface="Courier New" panose="02070309020205020404" pitchFamily="49" charset="0"/>
              </a:rPr>
              <a:t>string.'''</a:t>
            </a:r>
          </a:p>
        </p:txBody>
      </p:sp>
      <p:sp>
        <p:nvSpPr>
          <p:cNvPr id="4" name="Slide Number Placeholder 3">
            <a:extLst>
              <a:ext uri="{FF2B5EF4-FFF2-40B4-BE49-F238E27FC236}">
                <a16:creationId xmlns:a16="http://schemas.microsoft.com/office/drawing/2014/main" id="{95675DF9-2491-4096-AD82-3EBA7FAEC3EB}"/>
              </a:ext>
            </a:extLst>
          </p:cNvPr>
          <p:cNvSpPr>
            <a:spLocks noGrp="1"/>
          </p:cNvSpPr>
          <p:nvPr>
            <p:ph type="sldNum" sz="quarter" idx="12"/>
          </p:nvPr>
        </p:nvSpPr>
        <p:spPr/>
        <p:txBody>
          <a:bodyPr/>
          <a:lstStyle/>
          <a:p>
            <a:fld id="{02456A73-CB17-B748-BD2A-A20F5DD59EC7}" type="slidenum">
              <a:rPr lang="en-US" smtClean="0"/>
              <a:pPr/>
              <a:t>5</a:t>
            </a:fld>
            <a:endParaRPr lang="en-US" dirty="0"/>
          </a:p>
        </p:txBody>
      </p:sp>
      <p:pic>
        <p:nvPicPr>
          <p:cNvPr id="3074" name="Picture 2" descr="How to Comment Out Multiple Lines in Python - A Quick and Easy Guide -  Master Data &amp; AI Skills">
            <a:extLst>
              <a:ext uri="{FF2B5EF4-FFF2-40B4-BE49-F238E27FC236}">
                <a16:creationId xmlns:a16="http://schemas.microsoft.com/office/drawing/2014/main" id="{B8EB2783-5F8D-7E5E-47DD-B006654DE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378" y="4991405"/>
            <a:ext cx="3009417" cy="1579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976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B695-7276-9907-97A8-3D9DE977B690}"/>
              </a:ext>
            </a:extLst>
          </p:cNvPr>
          <p:cNvSpPr>
            <a:spLocks noGrp="1"/>
          </p:cNvSpPr>
          <p:nvPr>
            <p:ph type="title"/>
          </p:nvPr>
        </p:nvSpPr>
        <p:spPr/>
        <p:txBody>
          <a:bodyPr/>
          <a:lstStyle/>
          <a:p>
            <a:r>
              <a:rPr lang="en-US" dirty="0"/>
              <a:t>Iterating over rows.</a:t>
            </a:r>
          </a:p>
        </p:txBody>
      </p:sp>
      <p:sp>
        <p:nvSpPr>
          <p:cNvPr id="3" name="Content Placeholder 2">
            <a:extLst>
              <a:ext uri="{FF2B5EF4-FFF2-40B4-BE49-F238E27FC236}">
                <a16:creationId xmlns:a16="http://schemas.microsoft.com/office/drawing/2014/main" id="{A136E3C2-578D-B8B8-52BD-9185A7BA1FA6}"/>
              </a:ext>
            </a:extLst>
          </p:cNvPr>
          <p:cNvSpPr>
            <a:spLocks noGrp="1"/>
          </p:cNvSpPr>
          <p:nvPr>
            <p:ph idx="1"/>
          </p:nvPr>
        </p:nvSpPr>
        <p:spPr>
          <a:xfrm>
            <a:off x="664633" y="1981202"/>
            <a:ext cx="11148484" cy="2347912"/>
          </a:xfrm>
        </p:spPr>
        <p:txBody>
          <a:bodyPr/>
          <a:lstStyle/>
          <a:p>
            <a:r>
              <a:rPr lang="en-US" dirty="0"/>
              <a:t>In Pandas, you can iterate over rows of a </a:t>
            </a:r>
            <a:r>
              <a:rPr lang="en-US" dirty="0" err="1"/>
              <a:t>DataFrame</a:t>
            </a:r>
            <a:r>
              <a:rPr lang="en-US" dirty="0"/>
              <a:t> using various methods, such as </a:t>
            </a:r>
            <a:r>
              <a:rPr lang="en-US" dirty="0" err="1"/>
              <a:t>iterrows</a:t>
            </a:r>
            <a:r>
              <a:rPr lang="en-US" dirty="0"/>
              <a:t>(), </a:t>
            </a:r>
            <a:r>
              <a:rPr lang="en-US" dirty="0" err="1"/>
              <a:t>itertuples</a:t>
            </a:r>
            <a:r>
              <a:rPr lang="en-US" dirty="0"/>
              <a:t>(), or index-based iteration.</a:t>
            </a:r>
          </a:p>
          <a:p>
            <a:pPr lvl="1"/>
            <a:r>
              <a:rPr lang="en-US" dirty="0"/>
              <a:t>Iterating over rows allows you to access and process individual rows or perform row-wise calculations or transformations.</a:t>
            </a:r>
          </a:p>
          <a:p>
            <a:pPr lvl="1"/>
            <a:r>
              <a:rPr lang="en-US" dirty="0"/>
              <a:t>NOTE: iterating over rows in Pandas IS slower compared to using vectorized operations, which are more EFFICENT (FASTER!)</a:t>
            </a:r>
          </a:p>
        </p:txBody>
      </p:sp>
      <p:sp>
        <p:nvSpPr>
          <p:cNvPr id="4" name="Slide Number Placeholder 3">
            <a:extLst>
              <a:ext uri="{FF2B5EF4-FFF2-40B4-BE49-F238E27FC236}">
                <a16:creationId xmlns:a16="http://schemas.microsoft.com/office/drawing/2014/main" id="{1A199721-3E28-B49F-D659-E2922A5F5758}"/>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50</a:t>
            </a:fld>
            <a:endParaRPr lang="en-US" dirty="0">
              <a:solidFill>
                <a:srgbClr val="FFFFFF"/>
              </a:solidFill>
              <a:latin typeface="Franklin Gothic Book"/>
            </a:endParaRPr>
          </a:p>
        </p:txBody>
      </p:sp>
      <p:sp>
        <p:nvSpPr>
          <p:cNvPr id="5" name="Text Placeholder 4">
            <a:extLst>
              <a:ext uri="{FF2B5EF4-FFF2-40B4-BE49-F238E27FC236}">
                <a16:creationId xmlns:a16="http://schemas.microsoft.com/office/drawing/2014/main" id="{7EE445CB-0912-D62C-50AC-DD3B9BE6A286}"/>
              </a:ext>
            </a:extLst>
          </p:cNvPr>
          <p:cNvSpPr>
            <a:spLocks noGrp="1"/>
          </p:cNvSpPr>
          <p:nvPr>
            <p:ph type="body" sz="half" idx="2"/>
          </p:nvPr>
        </p:nvSpPr>
        <p:spPr/>
        <p:txBody>
          <a:bodyPr/>
          <a:lstStyle/>
          <a:p>
            <a:r>
              <a:rPr lang="en-US" dirty="0" err="1"/>
              <a:t>Iterrows</a:t>
            </a:r>
            <a:r>
              <a:rPr lang="en-US" dirty="0"/>
              <a:t> </a:t>
            </a:r>
          </a:p>
        </p:txBody>
      </p:sp>
      <p:sp>
        <p:nvSpPr>
          <p:cNvPr id="7" name="TextBox 6">
            <a:extLst>
              <a:ext uri="{FF2B5EF4-FFF2-40B4-BE49-F238E27FC236}">
                <a16:creationId xmlns:a16="http://schemas.microsoft.com/office/drawing/2014/main" id="{1D9D9D2C-8026-3E32-A509-3904B1885540}"/>
              </a:ext>
            </a:extLst>
          </p:cNvPr>
          <p:cNvSpPr txBox="1"/>
          <p:nvPr/>
        </p:nvSpPr>
        <p:spPr>
          <a:xfrm>
            <a:off x="1156214" y="3994796"/>
            <a:ext cx="9918186" cy="3139321"/>
          </a:xfrm>
          <a:prstGeom prst="rect">
            <a:avLst/>
          </a:prstGeom>
          <a:noFill/>
        </p:spPr>
        <p:txBody>
          <a:bodyPr wrap="square">
            <a:spAutoFit/>
          </a:bodyPr>
          <a:lstStyle/>
          <a:p>
            <a:r>
              <a:rPr lang="en-US" b="0" dirty="0">
                <a:solidFill>
                  <a:srgbClr val="008000"/>
                </a:solidFill>
                <a:effectLst/>
                <a:latin typeface="Courier New" panose="02070309020205020404" pitchFamily="49" charset="0"/>
              </a:rPr>
              <a:t># Creating a </a:t>
            </a:r>
            <a:r>
              <a:rPr lang="en-US" b="0" dirty="0" err="1">
                <a:solidFill>
                  <a:srgbClr val="008000"/>
                </a:solidFill>
                <a:effectLst/>
                <a:latin typeface="Courier New" panose="02070309020205020404" pitchFamily="49" charset="0"/>
              </a:rPr>
              <a:t>DataFrame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data = {</a:t>
            </a:r>
            <a:r>
              <a:rPr lang="en-US" b="0" dirty="0">
                <a:solidFill>
                  <a:srgbClr val="A31515"/>
                </a:solidFill>
                <a:effectLst/>
                <a:latin typeface="Courier New" panose="02070309020205020404" pitchFamily="49" charset="0"/>
              </a:rPr>
              <a:t>'Name'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'John'</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'Alice'</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'Bob'</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'Age'</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25</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30</a:t>
            </a:r>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35</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df</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pd.DataFrame</a:t>
            </a:r>
            <a:r>
              <a:rPr lang="en-US" b="0" dirty="0">
                <a:solidFill>
                  <a:srgbClr val="000000"/>
                </a:solidFill>
                <a:effectLst/>
                <a:latin typeface="Courier New" panose="02070309020205020404" pitchFamily="49" charset="0"/>
              </a:rPr>
              <a:t>(data)</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Iterating over rows using </a:t>
            </a:r>
            <a:r>
              <a:rPr lang="en-US" b="0" dirty="0" err="1">
                <a:solidFill>
                  <a:srgbClr val="008000"/>
                </a:solidFill>
                <a:effectLst/>
                <a:latin typeface="Courier New" panose="02070309020205020404" pitchFamily="49" charset="0"/>
              </a:rPr>
              <a:t>iterrows</a:t>
            </a:r>
            <a:r>
              <a:rPr lang="en-US" b="0" dirty="0">
                <a:solidFill>
                  <a:srgbClr val="008000"/>
                </a:solidFill>
                <a:effectLst/>
                <a:latin typeface="Courier New" panose="02070309020205020404" pitchFamily="49" charset="0"/>
              </a:rPr>
              <a:t>()</a:t>
            </a:r>
            <a:endParaRPr lang="en-US" b="0" dirty="0">
              <a:solidFill>
                <a:srgbClr val="000000"/>
              </a:solidFill>
              <a:effectLst/>
              <a:latin typeface="Courier New" panose="02070309020205020404" pitchFamily="49" charset="0"/>
            </a:endParaRPr>
          </a:p>
          <a:p>
            <a:r>
              <a:rPr lang="en-US" b="0" dirty="0">
                <a:solidFill>
                  <a:srgbClr val="AF00DB"/>
                </a:solidFill>
                <a:effectLst/>
                <a:latin typeface="Courier New" panose="02070309020205020404" pitchFamily="49" charset="0"/>
              </a:rPr>
              <a:t>for</a:t>
            </a:r>
            <a:r>
              <a:rPr lang="en-US" b="0" dirty="0">
                <a:solidFill>
                  <a:srgbClr val="000000"/>
                </a:solidFill>
                <a:effectLst/>
                <a:latin typeface="Courier New" panose="02070309020205020404" pitchFamily="49" charset="0"/>
              </a:rPr>
              <a:t> index, row </a:t>
            </a:r>
            <a:r>
              <a:rPr lang="en-US" b="0" dirty="0">
                <a:solidFill>
                  <a:srgbClr val="0000FF"/>
                </a:solidFill>
                <a:effectLst/>
                <a:latin typeface="Courier New" panose="02070309020205020404" pitchFamily="49" charset="0"/>
              </a:rPr>
              <a:t>in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df.iterrows</a:t>
            </a:r>
            <a:r>
              <a:rPr lang="en-US" b="0" dirty="0">
                <a:solidFill>
                  <a:srgbClr val="000000"/>
                </a:solidFill>
                <a:effectLst/>
                <a:latin typeface="Courier New" panose="02070309020205020404" pitchFamily="49" charset="0"/>
              </a:rPr>
              <a:t>():</a:t>
            </a:r>
          </a:p>
          <a:p>
            <a:pPr lvl="1"/>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FF"/>
                </a:solidFill>
                <a:effectLst/>
                <a:latin typeface="Courier New" panose="02070309020205020404" pitchFamily="49" charset="0"/>
              </a:rPr>
              <a:t>f</a:t>
            </a:r>
            <a:r>
              <a:rPr lang="en-US" b="0" dirty="0" err="1">
                <a:solidFill>
                  <a:srgbClr val="A31515"/>
                </a:solidFill>
                <a:effectLst/>
                <a:latin typeface="Courier New" panose="02070309020205020404" pitchFamily="49" charset="0"/>
              </a:rPr>
              <a:t>"Row</a:t>
            </a:r>
            <a:r>
              <a:rPr lang="en-US" b="0" dirty="0">
                <a:solidFill>
                  <a:srgbClr val="A31515"/>
                </a:solidFill>
                <a:effectLst/>
                <a:latin typeface="Courier New" panose="02070309020205020404" pitchFamily="49" charset="0"/>
              </a:rPr>
              <a:t> index: </a:t>
            </a:r>
            <a:r>
              <a:rPr lang="en-US" b="0" dirty="0">
                <a:solidFill>
                  <a:srgbClr val="000000"/>
                </a:solidFill>
                <a:effectLst/>
                <a:latin typeface="Courier New" panose="02070309020205020404" pitchFamily="49" charset="0"/>
              </a:rPr>
              <a:t>{index}</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a:p>
            <a:pPr lvl="1"/>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FF"/>
                </a:solidFill>
                <a:effectLst/>
                <a:latin typeface="Courier New" panose="02070309020205020404" pitchFamily="49" charset="0"/>
              </a:rPr>
              <a:t>f</a:t>
            </a:r>
            <a:r>
              <a:rPr lang="en-US" b="0" dirty="0" err="1">
                <a:solidFill>
                  <a:srgbClr val="A31515"/>
                </a:solidFill>
                <a:effectLst/>
                <a:latin typeface="Courier New" panose="02070309020205020404" pitchFamily="49" charset="0"/>
              </a:rPr>
              <a:t>"Name</a:t>
            </a:r>
            <a:r>
              <a:rPr lang="en-US" b="0" dirty="0">
                <a:solidFill>
                  <a:srgbClr val="A31515"/>
                </a:solidFill>
                <a:effectLst/>
                <a:latin typeface="Courier New" panose="02070309020205020404" pitchFamily="49" charset="0"/>
              </a:rPr>
              <a:t>: </a:t>
            </a:r>
            <a:r>
              <a:rPr lang="en-US" b="0" dirty="0">
                <a:solidFill>
                  <a:srgbClr val="000000"/>
                </a:solidFill>
                <a:effectLst/>
                <a:latin typeface="Courier New" panose="02070309020205020404" pitchFamily="49" charset="0"/>
              </a:rPr>
              <a:t>{row[</a:t>
            </a:r>
            <a:r>
              <a:rPr lang="en-US" b="0" dirty="0">
                <a:solidFill>
                  <a:srgbClr val="A31515"/>
                </a:solidFill>
                <a:effectLst/>
                <a:latin typeface="Courier New" panose="02070309020205020404" pitchFamily="49" charset="0"/>
              </a:rPr>
              <a:t>'Name'</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 Age: </a:t>
            </a:r>
            <a:r>
              <a:rPr lang="en-US" b="0" dirty="0">
                <a:solidFill>
                  <a:srgbClr val="000000"/>
                </a:solidFill>
                <a:effectLst/>
                <a:latin typeface="Courier New" panose="02070309020205020404" pitchFamily="49" charset="0"/>
              </a:rPr>
              <a:t>{row[</a:t>
            </a:r>
            <a:r>
              <a:rPr lang="en-US" b="0" dirty="0">
                <a:solidFill>
                  <a:srgbClr val="A31515"/>
                </a:solidFill>
                <a:effectLst/>
                <a:latin typeface="Courier New" panose="02070309020205020404" pitchFamily="49" charset="0"/>
              </a:rPr>
              <a:t>'Age'</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a:p>
            <a:pPr lvl="1"/>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19753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bwMode="auto">
          <a:xfrm>
            <a:off x="0" y="-13063"/>
            <a:ext cx="12192000" cy="6858000"/>
          </a:xfrm>
          <a:prstGeom prst="rect">
            <a:avLst/>
          </a:pr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400" fontAlgn="base">
              <a:spcBef>
                <a:spcPct val="20000"/>
              </a:spcBef>
              <a:spcAft>
                <a:spcPct val="0"/>
              </a:spcAft>
            </a:pPr>
            <a:endParaRPr lang="en-US" sz="2400" dirty="0">
              <a:latin typeface="Arial" charset="0"/>
            </a:endParaRPr>
          </a:p>
        </p:txBody>
      </p:sp>
      <p:pic>
        <p:nvPicPr>
          <p:cNvPr id="5" name="Content Placeholder 4"/>
          <p:cNvPicPr>
            <a:picLocks noGrp="1" noChangeAspect="1"/>
          </p:cNvPicPr>
          <p:nvPr>
            <p:ph idx="4294967295"/>
          </p:nvPr>
        </p:nvPicPr>
        <p:blipFill>
          <a:blip r:embed="rId4" cstate="print">
            <a:extLst>
              <a:ext uri="{28A0092B-C50C-407E-A947-70E740481C1C}">
                <a14:useLocalDpi xmlns:a14="http://schemas.microsoft.com/office/drawing/2010/main" val="0"/>
              </a:ext>
            </a:extLst>
          </a:blip>
          <a:stretch>
            <a:fillRect/>
          </a:stretch>
        </p:blipFill>
        <p:spPr>
          <a:xfrm>
            <a:off x="3995630" y="1805427"/>
            <a:ext cx="4276791" cy="3145715"/>
          </a:xfrm>
          <a:prstGeom prst="rect">
            <a:avLst/>
          </a:prstGeom>
        </p:spPr>
      </p:pic>
    </p:spTree>
    <p:custDataLst>
      <p:tags r:id="rId1"/>
    </p:custDataLst>
    <p:extLst>
      <p:ext uri="{BB962C8B-B14F-4D97-AF65-F5344CB8AC3E}">
        <p14:creationId xmlns:p14="http://schemas.microsoft.com/office/powerpoint/2010/main" val="1093941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D674-371D-CA8B-AB79-9E4A2EABFB2A}"/>
              </a:ext>
            </a:extLst>
          </p:cNvPr>
          <p:cNvSpPr>
            <a:spLocks noGrp="1"/>
          </p:cNvSpPr>
          <p:nvPr>
            <p:ph type="title"/>
          </p:nvPr>
        </p:nvSpPr>
        <p:spPr/>
        <p:txBody>
          <a:bodyPr/>
          <a:lstStyle/>
          <a:p>
            <a:r>
              <a:rPr lang="en-US" dirty="0"/>
              <a:t>Case Sensitivity</a:t>
            </a:r>
          </a:p>
        </p:txBody>
      </p:sp>
      <p:sp>
        <p:nvSpPr>
          <p:cNvPr id="3" name="Content Placeholder 2">
            <a:extLst>
              <a:ext uri="{FF2B5EF4-FFF2-40B4-BE49-F238E27FC236}">
                <a16:creationId xmlns:a16="http://schemas.microsoft.com/office/drawing/2014/main" id="{3BA9A306-CA9E-5B26-C6CF-2CA210E19102}"/>
              </a:ext>
            </a:extLst>
          </p:cNvPr>
          <p:cNvSpPr>
            <a:spLocks noGrp="1"/>
          </p:cNvSpPr>
          <p:nvPr>
            <p:ph idx="1"/>
          </p:nvPr>
        </p:nvSpPr>
        <p:spPr>
          <a:xfrm>
            <a:off x="664633" y="1981201"/>
            <a:ext cx="10804878" cy="4144963"/>
          </a:xfrm>
        </p:spPr>
        <p:txBody>
          <a:bodyPr>
            <a:normAutofit lnSpcReduction="10000"/>
          </a:bodyPr>
          <a:lstStyle/>
          <a:p>
            <a:r>
              <a:rPr lang="en-US" dirty="0"/>
              <a:t>Python is case-sensitive, meaning that variables and function names must </a:t>
            </a:r>
            <a:r>
              <a:rPr lang="en-US" b="1" u="sng" dirty="0"/>
              <a:t>match case exactly</a:t>
            </a:r>
            <a:r>
              <a:rPr lang="en-US" dirty="0"/>
              <a:t>.</a:t>
            </a:r>
          </a:p>
          <a:p>
            <a:r>
              <a:rPr lang="en-US" dirty="0"/>
              <a:t>Correct syntax example:</a:t>
            </a:r>
          </a:p>
          <a:p>
            <a:pPr marL="228600" lvl="1" indent="0">
              <a:buNone/>
            </a:pPr>
            <a:r>
              <a:rPr lang="en-US" sz="2800" b="1" u="sng" dirty="0">
                <a:solidFill>
                  <a:srgbClr val="000000"/>
                </a:solidFill>
                <a:effectLst/>
                <a:latin typeface="Courier New" panose="02070309020205020404" pitchFamily="49" charset="0"/>
              </a:rPr>
              <a:t>c</a:t>
            </a:r>
            <a:r>
              <a:rPr lang="en-US" sz="2800" b="0" dirty="0">
                <a:solidFill>
                  <a:srgbClr val="000000"/>
                </a:solidFill>
                <a:effectLst/>
                <a:latin typeface="Courier New" panose="02070309020205020404" pitchFamily="49" charset="0"/>
              </a:rPr>
              <a:t>ount = </a:t>
            </a:r>
            <a:r>
              <a:rPr lang="en-US" sz="2800" b="0" dirty="0">
                <a:solidFill>
                  <a:srgbClr val="098156"/>
                </a:solidFill>
                <a:effectLst/>
                <a:latin typeface="Courier New" panose="02070309020205020404" pitchFamily="49" charset="0"/>
              </a:rPr>
              <a:t>10</a:t>
            </a:r>
            <a:endParaRPr lang="en-US" sz="2800" b="0" dirty="0">
              <a:solidFill>
                <a:srgbClr val="000000"/>
              </a:solidFill>
              <a:effectLst/>
              <a:latin typeface="Courier New" panose="02070309020205020404" pitchFamily="49" charset="0"/>
            </a:endParaRPr>
          </a:p>
          <a:p>
            <a:pPr marL="228600" lvl="1" indent="0">
              <a:buNone/>
            </a:pPr>
            <a:r>
              <a:rPr lang="en-US" sz="2800" b="1" u="sng" dirty="0">
                <a:solidFill>
                  <a:srgbClr val="000000"/>
                </a:solidFill>
                <a:effectLst/>
                <a:latin typeface="Courier New" panose="02070309020205020404" pitchFamily="49" charset="0"/>
              </a:rPr>
              <a:t>C</a:t>
            </a:r>
            <a:r>
              <a:rPr lang="en-US" sz="2800" b="0" dirty="0">
                <a:solidFill>
                  <a:srgbClr val="000000"/>
                </a:solidFill>
                <a:effectLst/>
                <a:latin typeface="Courier New" panose="02070309020205020404" pitchFamily="49" charset="0"/>
              </a:rPr>
              <a:t>ount = </a:t>
            </a:r>
            <a:r>
              <a:rPr lang="en-US" sz="2800" b="0" dirty="0">
                <a:solidFill>
                  <a:srgbClr val="098156"/>
                </a:solidFill>
                <a:effectLst/>
                <a:latin typeface="Courier New" panose="02070309020205020404" pitchFamily="49" charset="0"/>
              </a:rPr>
              <a:t>20</a:t>
            </a:r>
            <a:br>
              <a:rPr lang="en-US" b="0" dirty="0">
                <a:solidFill>
                  <a:srgbClr val="000000"/>
                </a:solidFill>
                <a:effectLst/>
                <a:latin typeface="Courier New" panose="02070309020205020404" pitchFamily="49" charset="0"/>
              </a:rPr>
            </a:br>
            <a:r>
              <a:rPr lang="en-US" sz="2400" b="0" dirty="0">
                <a:solidFill>
                  <a:srgbClr val="795E26"/>
                </a:solidFill>
                <a:effectLst/>
                <a:latin typeface="Courier New" panose="02070309020205020404" pitchFamily="49" charset="0"/>
              </a:rPr>
              <a:t>print</a:t>
            </a:r>
            <a:r>
              <a:rPr lang="en-US" sz="2400" b="0" dirty="0">
                <a:solidFill>
                  <a:srgbClr val="000000"/>
                </a:solidFill>
                <a:effectLst/>
                <a:latin typeface="Courier New" panose="02070309020205020404" pitchFamily="49" charset="0"/>
              </a:rPr>
              <a:t>(</a:t>
            </a:r>
            <a:r>
              <a:rPr lang="en-US" sz="2400" b="1" u="sng" dirty="0">
                <a:solidFill>
                  <a:srgbClr val="000000"/>
                </a:solidFill>
                <a:effectLst/>
                <a:latin typeface="Courier New" panose="02070309020205020404" pitchFamily="49" charset="0"/>
              </a:rPr>
              <a:t>c</a:t>
            </a:r>
            <a:r>
              <a:rPr lang="en-US" sz="2400" b="0" dirty="0">
                <a:solidFill>
                  <a:srgbClr val="000000"/>
                </a:solidFill>
                <a:effectLst/>
                <a:latin typeface="Courier New" panose="02070309020205020404" pitchFamily="49" charset="0"/>
              </a:rPr>
              <a:t>ount) </a:t>
            </a:r>
            <a:r>
              <a:rPr lang="en-US" sz="2400" b="0" dirty="0">
                <a:solidFill>
                  <a:srgbClr val="008000"/>
                </a:solidFill>
                <a:effectLst/>
                <a:latin typeface="Courier New" panose="02070309020205020404" pitchFamily="49" charset="0"/>
              </a:rPr>
              <a:t># Output: 10</a:t>
            </a:r>
            <a:endParaRPr lang="en-US" sz="2400" b="0" dirty="0">
              <a:solidFill>
                <a:srgbClr val="000000"/>
              </a:solidFill>
              <a:effectLst/>
              <a:latin typeface="Courier New" panose="02070309020205020404" pitchFamily="49" charset="0"/>
            </a:endParaRPr>
          </a:p>
          <a:p>
            <a:pPr marL="228600" lvl="1" indent="0">
              <a:buNone/>
            </a:pPr>
            <a:r>
              <a:rPr lang="en-US" sz="2400" b="0" dirty="0">
                <a:solidFill>
                  <a:srgbClr val="795E26"/>
                </a:solidFill>
                <a:effectLst/>
                <a:latin typeface="Courier New" panose="02070309020205020404" pitchFamily="49" charset="0"/>
              </a:rPr>
              <a:t>print</a:t>
            </a:r>
            <a:r>
              <a:rPr lang="en-US" sz="2400" b="0" dirty="0">
                <a:solidFill>
                  <a:srgbClr val="000000"/>
                </a:solidFill>
                <a:effectLst/>
                <a:latin typeface="Courier New" panose="02070309020205020404" pitchFamily="49" charset="0"/>
              </a:rPr>
              <a:t>(</a:t>
            </a:r>
            <a:r>
              <a:rPr lang="en-US" sz="2400" b="1" u="sng" dirty="0">
                <a:solidFill>
                  <a:srgbClr val="000000"/>
                </a:solidFill>
                <a:effectLst/>
                <a:latin typeface="Courier New" panose="02070309020205020404" pitchFamily="49" charset="0"/>
              </a:rPr>
              <a:t>C</a:t>
            </a:r>
            <a:r>
              <a:rPr lang="en-US" sz="2400" b="0" dirty="0">
                <a:solidFill>
                  <a:srgbClr val="000000"/>
                </a:solidFill>
                <a:effectLst/>
                <a:latin typeface="Courier New" panose="02070309020205020404" pitchFamily="49" charset="0"/>
              </a:rPr>
              <a:t>ount) </a:t>
            </a:r>
            <a:r>
              <a:rPr lang="en-US" sz="2400" b="0" dirty="0">
                <a:solidFill>
                  <a:srgbClr val="008000"/>
                </a:solidFill>
                <a:effectLst/>
                <a:latin typeface="Courier New" panose="02070309020205020404" pitchFamily="49" charset="0"/>
              </a:rPr>
              <a:t># Output: 20</a:t>
            </a:r>
          </a:p>
          <a:p>
            <a:r>
              <a:rPr lang="en-US" dirty="0"/>
              <a:t>Preferred naming convention :</a:t>
            </a:r>
          </a:p>
          <a:p>
            <a:pPr lvl="1"/>
            <a:r>
              <a:rPr lang="en-US" dirty="0"/>
              <a:t>Using </a:t>
            </a:r>
            <a:r>
              <a:rPr lang="en-US" b="1" u="sng" dirty="0"/>
              <a:t>lowercase letters </a:t>
            </a:r>
            <a:r>
              <a:rPr lang="en-US" dirty="0"/>
              <a:t>for variable names (e.g., </a:t>
            </a:r>
            <a:r>
              <a:rPr lang="en-US" dirty="0" err="1"/>
              <a:t>my_variable</a:t>
            </a:r>
            <a:r>
              <a:rPr lang="en-US" dirty="0"/>
              <a:t>).</a:t>
            </a:r>
          </a:p>
          <a:p>
            <a:pPr lvl="1"/>
            <a:r>
              <a:rPr lang="en-US" dirty="0"/>
              <a:t>Using </a:t>
            </a:r>
            <a:r>
              <a:rPr lang="en-US" b="1" u="sng" dirty="0"/>
              <a:t>underscores to separate words </a:t>
            </a:r>
            <a:r>
              <a:rPr lang="en-US" dirty="0"/>
              <a:t>in variable names (e.g., </a:t>
            </a:r>
            <a:r>
              <a:rPr lang="en-US" dirty="0" err="1"/>
              <a:t>total_marks</a:t>
            </a:r>
            <a:r>
              <a:rPr lang="en-US" dirty="0"/>
              <a:t>).</a:t>
            </a:r>
          </a:p>
          <a:p>
            <a:pPr lvl="1"/>
            <a:r>
              <a:rPr lang="en-US" dirty="0"/>
              <a:t>Using </a:t>
            </a:r>
            <a:r>
              <a:rPr lang="en-US" b="1" u="sng" dirty="0"/>
              <a:t>uppercase letters </a:t>
            </a:r>
            <a:r>
              <a:rPr lang="en-US" dirty="0"/>
              <a:t>for constants (e.g., PI).</a:t>
            </a:r>
          </a:p>
          <a:p>
            <a:endParaRPr lang="en-US" b="0" dirty="0">
              <a:solidFill>
                <a:srgbClr val="000000"/>
              </a:solidFill>
              <a:effectLst/>
              <a:latin typeface="Courier New" panose="02070309020205020404" pitchFamily="49" charset="0"/>
            </a:endParaRPr>
          </a:p>
          <a:p>
            <a:pPr lvl="1"/>
            <a:endParaRPr lang="en-US" dirty="0"/>
          </a:p>
        </p:txBody>
      </p:sp>
      <p:sp>
        <p:nvSpPr>
          <p:cNvPr id="4" name="Slide Number Placeholder 3">
            <a:extLst>
              <a:ext uri="{FF2B5EF4-FFF2-40B4-BE49-F238E27FC236}">
                <a16:creationId xmlns:a16="http://schemas.microsoft.com/office/drawing/2014/main" id="{29619D43-4AF8-7D2F-EE19-B76943398363}"/>
              </a:ext>
            </a:extLst>
          </p:cNvPr>
          <p:cNvSpPr>
            <a:spLocks noGrp="1"/>
          </p:cNvSpPr>
          <p:nvPr>
            <p:ph type="sldNum" sz="quarter" idx="12"/>
          </p:nvPr>
        </p:nvSpPr>
        <p:spPr/>
        <p:txBody>
          <a:bodyPr/>
          <a:lstStyle/>
          <a:p>
            <a:fld id="{02456A73-CB17-B748-BD2A-A20F5DD59EC7}" type="slidenum">
              <a:rPr lang="en-US" smtClean="0"/>
              <a:pPr/>
              <a:t>6</a:t>
            </a:fld>
            <a:endParaRPr lang="en-US" dirty="0"/>
          </a:p>
        </p:txBody>
      </p:sp>
    </p:spTree>
    <p:extLst>
      <p:ext uri="{BB962C8B-B14F-4D97-AF65-F5344CB8AC3E}">
        <p14:creationId xmlns:p14="http://schemas.microsoft.com/office/powerpoint/2010/main" val="1311256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1040-9D7E-A9CD-5C62-6909638AAB26}"/>
              </a:ext>
            </a:extLst>
          </p:cNvPr>
          <p:cNvSpPr>
            <a:spLocks noGrp="1"/>
          </p:cNvSpPr>
          <p:nvPr>
            <p:ph type="title"/>
          </p:nvPr>
        </p:nvSpPr>
        <p:spPr/>
        <p:txBody>
          <a:bodyPr/>
          <a:lstStyle/>
          <a:p>
            <a:r>
              <a:rPr lang="en-US" dirty="0"/>
              <a:t>Integers vs Floats</a:t>
            </a:r>
          </a:p>
        </p:txBody>
      </p:sp>
      <p:sp>
        <p:nvSpPr>
          <p:cNvPr id="3" name="Content Placeholder 2">
            <a:extLst>
              <a:ext uri="{FF2B5EF4-FFF2-40B4-BE49-F238E27FC236}">
                <a16:creationId xmlns:a16="http://schemas.microsoft.com/office/drawing/2014/main" id="{19F32568-ACDD-C1C4-4838-84694CB1B09E}"/>
              </a:ext>
            </a:extLst>
          </p:cNvPr>
          <p:cNvSpPr>
            <a:spLocks noGrp="1"/>
          </p:cNvSpPr>
          <p:nvPr>
            <p:ph idx="1"/>
          </p:nvPr>
        </p:nvSpPr>
        <p:spPr>
          <a:xfrm>
            <a:off x="664633" y="1458411"/>
            <a:ext cx="10075084" cy="4968378"/>
          </a:xfrm>
        </p:spPr>
        <p:txBody>
          <a:bodyPr>
            <a:normAutofit/>
          </a:bodyPr>
          <a:lstStyle/>
          <a:p>
            <a:r>
              <a:rPr lang="en-US" sz="1600" dirty="0"/>
              <a:t>Integers are whole numbers, </a:t>
            </a:r>
            <a:r>
              <a:rPr lang="en-US" sz="1600" b="1" u="sng" dirty="0"/>
              <a:t>without any decimal points.</a:t>
            </a:r>
          </a:p>
          <a:p>
            <a:pPr lvl="1"/>
            <a:r>
              <a:rPr lang="en-US" sz="1400" dirty="0"/>
              <a:t>They can be positive, negative, or zero.</a:t>
            </a:r>
          </a:p>
          <a:p>
            <a:pPr lvl="1"/>
            <a:r>
              <a:rPr lang="en-US" sz="1400" dirty="0"/>
              <a:t>Examples of integers: -10, 0, 42, 1000.</a:t>
            </a:r>
          </a:p>
          <a:p>
            <a:r>
              <a:rPr lang="en-US" sz="1600" dirty="0"/>
              <a:t>Floats represent </a:t>
            </a:r>
            <a:r>
              <a:rPr lang="en-US" sz="1600" b="1" u="sng" dirty="0"/>
              <a:t>numbers with decimal points</a:t>
            </a:r>
            <a:r>
              <a:rPr lang="en-US" sz="1600" dirty="0"/>
              <a:t>.</a:t>
            </a:r>
          </a:p>
          <a:p>
            <a:pPr lvl="1"/>
            <a:r>
              <a:rPr lang="en-US" sz="1400" dirty="0"/>
              <a:t>They can be positive, negative, or zero.</a:t>
            </a:r>
          </a:p>
          <a:p>
            <a:pPr lvl="1"/>
            <a:r>
              <a:rPr lang="en-US" sz="1400" dirty="0"/>
              <a:t>Examples of floats: -3.14, 2.718, 0.5, 10.0.</a:t>
            </a:r>
          </a:p>
          <a:p>
            <a:r>
              <a:rPr lang="en-US" sz="1600" dirty="0"/>
              <a:t>Differences between int and float</a:t>
            </a:r>
          </a:p>
          <a:p>
            <a:pPr lvl="1"/>
            <a:r>
              <a:rPr lang="en-US" sz="1400" dirty="0"/>
              <a:t>Integers are precise and can represent exact values.</a:t>
            </a:r>
          </a:p>
          <a:p>
            <a:pPr lvl="1"/>
            <a:r>
              <a:rPr lang="en-US" sz="1400" dirty="0"/>
              <a:t>Floats have decimal precision and can represent fractional or approximate values.</a:t>
            </a:r>
          </a:p>
          <a:p>
            <a:r>
              <a:rPr lang="en-US" sz="1600" dirty="0"/>
              <a:t>Both int and float support arithmetic operations like addition, subtraction, multiplication, and division.</a:t>
            </a:r>
          </a:p>
          <a:p>
            <a:pPr lvl="1"/>
            <a:r>
              <a:rPr lang="en-US" sz="1400" dirty="0"/>
              <a:t>Operations involving both int and float will result in a float.</a:t>
            </a:r>
          </a:p>
          <a:p>
            <a:r>
              <a:rPr lang="en-US" sz="1600" dirty="0"/>
              <a:t>Type Conversion between int and float</a:t>
            </a:r>
          </a:p>
          <a:p>
            <a:pPr lvl="1"/>
            <a:r>
              <a:rPr lang="en-US" sz="1400" dirty="0"/>
              <a:t>int() can be used to convert a float to an integer (e.g., int(3.14) returns 3).</a:t>
            </a:r>
          </a:p>
          <a:p>
            <a:pPr lvl="1"/>
            <a:r>
              <a:rPr lang="en-US" sz="1400" dirty="0"/>
              <a:t>float() can be used to convert an integer to a float (e.g., float(10) returns 10.0).</a:t>
            </a:r>
          </a:p>
        </p:txBody>
      </p:sp>
      <p:sp>
        <p:nvSpPr>
          <p:cNvPr id="4" name="Slide Number Placeholder 3">
            <a:extLst>
              <a:ext uri="{FF2B5EF4-FFF2-40B4-BE49-F238E27FC236}">
                <a16:creationId xmlns:a16="http://schemas.microsoft.com/office/drawing/2014/main" id="{41D62B76-7C26-58A4-3FE8-1E2FA0825D26}"/>
              </a:ext>
            </a:extLst>
          </p:cNvPr>
          <p:cNvSpPr>
            <a:spLocks noGrp="1"/>
          </p:cNvSpPr>
          <p:nvPr>
            <p:ph type="sldNum" sz="quarter" idx="12"/>
          </p:nvPr>
        </p:nvSpPr>
        <p:spPr/>
        <p:txBody>
          <a:bodyPr/>
          <a:lstStyle/>
          <a:p>
            <a:fld id="{02456A73-CB17-B748-BD2A-A20F5DD59EC7}" type="slidenum">
              <a:rPr lang="en-US" smtClean="0"/>
              <a:pPr/>
              <a:t>7</a:t>
            </a:fld>
            <a:endParaRPr lang="en-US" dirty="0"/>
          </a:p>
        </p:txBody>
      </p:sp>
    </p:spTree>
    <p:extLst>
      <p:ext uri="{BB962C8B-B14F-4D97-AF65-F5344CB8AC3E}">
        <p14:creationId xmlns:p14="http://schemas.microsoft.com/office/powerpoint/2010/main" val="1998609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5E88-8107-1061-2492-42049A1EED7E}"/>
              </a:ext>
            </a:extLst>
          </p:cNvPr>
          <p:cNvSpPr>
            <a:spLocks noGrp="1"/>
          </p:cNvSpPr>
          <p:nvPr>
            <p:ph type="title"/>
          </p:nvPr>
        </p:nvSpPr>
        <p:spPr/>
        <p:txBody>
          <a:bodyPr/>
          <a:lstStyle/>
          <a:p>
            <a:r>
              <a:rPr lang="en-US" dirty="0"/>
              <a:t>Strings</a:t>
            </a:r>
          </a:p>
        </p:txBody>
      </p:sp>
      <p:sp>
        <p:nvSpPr>
          <p:cNvPr id="3" name="Content Placeholder 2">
            <a:extLst>
              <a:ext uri="{FF2B5EF4-FFF2-40B4-BE49-F238E27FC236}">
                <a16:creationId xmlns:a16="http://schemas.microsoft.com/office/drawing/2014/main" id="{E3E00B3D-2459-B0E7-5607-D18E338BC08C}"/>
              </a:ext>
            </a:extLst>
          </p:cNvPr>
          <p:cNvSpPr>
            <a:spLocks noGrp="1"/>
          </p:cNvSpPr>
          <p:nvPr>
            <p:ph idx="1"/>
          </p:nvPr>
        </p:nvSpPr>
        <p:spPr>
          <a:xfrm>
            <a:off x="664632" y="1981201"/>
            <a:ext cx="10910051" cy="4144963"/>
          </a:xfrm>
        </p:spPr>
        <p:txBody>
          <a:bodyPr>
            <a:normAutofit fontScale="92500" lnSpcReduction="10000"/>
          </a:bodyPr>
          <a:lstStyle/>
          <a:p>
            <a:r>
              <a:rPr lang="en-US" dirty="0"/>
              <a:t>String Data Type</a:t>
            </a:r>
          </a:p>
          <a:p>
            <a:pPr lvl="1"/>
            <a:r>
              <a:rPr lang="en-US" dirty="0"/>
              <a:t>Strings represent sequences of characters enclosed in single quotes (' ') or double quotes (" ").</a:t>
            </a:r>
          </a:p>
          <a:p>
            <a:pPr lvl="1"/>
            <a:r>
              <a:rPr lang="en-US" dirty="0"/>
              <a:t>Examples of strings: </a:t>
            </a:r>
            <a:r>
              <a:rPr lang="en-US" dirty="0">
                <a:latin typeface="Courier New" panose="02070309020205020404" pitchFamily="49" charset="0"/>
                <a:cs typeface="Courier New" panose="02070309020205020404" pitchFamily="49" charset="0"/>
              </a:rPr>
              <a:t>'Hello', "Python", '42', "</a:t>
            </a:r>
            <a:r>
              <a:rPr lang="en-US" dirty="0" err="1">
                <a:latin typeface="Courier New" panose="02070309020205020404" pitchFamily="49" charset="0"/>
                <a:cs typeface="Courier New" panose="02070309020205020404" pitchFamily="49" charset="0"/>
              </a:rPr>
              <a:t>OpenAI</a:t>
            </a:r>
            <a:r>
              <a:rPr lang="en-US" dirty="0">
                <a:latin typeface="Courier New" panose="02070309020205020404" pitchFamily="49" charset="0"/>
                <a:cs typeface="Courier New" panose="02070309020205020404" pitchFamily="49" charset="0"/>
              </a:rPr>
              <a:t>".</a:t>
            </a:r>
          </a:p>
          <a:p>
            <a:r>
              <a:rPr lang="en-US" dirty="0"/>
              <a:t>String Concatenation</a:t>
            </a:r>
          </a:p>
          <a:p>
            <a:pPr lvl="1"/>
            <a:r>
              <a:rPr lang="en-US" dirty="0"/>
              <a:t>Strings can be concatenated (joined together) using the concatenation operator </a:t>
            </a:r>
            <a:r>
              <a:rPr lang="en-US" sz="2400" b="1" dirty="0"/>
              <a:t>(+).</a:t>
            </a:r>
            <a:endParaRPr lang="en-US" b="1" dirty="0"/>
          </a:p>
          <a:p>
            <a:pPr lvl="1"/>
            <a:r>
              <a:rPr lang="en-US" dirty="0"/>
              <a:t>Example: 'Hello' + 'World' results in the string 'HelloWorld’.</a:t>
            </a:r>
          </a:p>
          <a:p>
            <a:r>
              <a:rPr lang="en-US" dirty="0"/>
              <a:t>String Length and Methods</a:t>
            </a:r>
          </a:p>
          <a:p>
            <a:pPr lvl="1"/>
            <a:r>
              <a:rPr lang="en-US" dirty="0" err="1"/>
              <a:t>len</a:t>
            </a:r>
            <a:r>
              <a:rPr lang="en-US" dirty="0"/>
              <a:t>() function finds the length (number of characters) of a string.</a:t>
            </a:r>
          </a:p>
          <a:p>
            <a:pPr lvl="1"/>
            <a:r>
              <a:rPr lang="en-US" dirty="0"/>
              <a:t>Example: </a:t>
            </a:r>
            <a:r>
              <a:rPr lang="en-US" dirty="0" err="1">
                <a:highlight>
                  <a:srgbClr val="FFFF99"/>
                </a:highlight>
                <a:latin typeface="Courier New" panose="02070309020205020404" pitchFamily="49" charset="0"/>
                <a:cs typeface="Courier New" panose="02070309020205020404" pitchFamily="49" charset="0"/>
              </a:rPr>
              <a:t>len</a:t>
            </a:r>
            <a:r>
              <a:rPr lang="en-US" dirty="0">
                <a:highlight>
                  <a:srgbClr val="FFFF99"/>
                </a:highlight>
                <a:latin typeface="Courier New" panose="02070309020205020404" pitchFamily="49" charset="0"/>
                <a:cs typeface="Courier New" panose="02070309020205020404" pitchFamily="49" charset="0"/>
              </a:rPr>
              <a:t>('Hello') returns 5</a:t>
            </a:r>
            <a:r>
              <a:rPr lang="en-US" dirty="0">
                <a:latin typeface="Courier New" panose="02070309020205020404" pitchFamily="49" charset="0"/>
                <a:cs typeface="Courier New" panose="02070309020205020404" pitchFamily="49" charset="0"/>
              </a:rPr>
              <a:t>.</a:t>
            </a:r>
          </a:p>
          <a:p>
            <a:r>
              <a:rPr lang="en-US" dirty="0"/>
              <a:t>Strings have built-in methods for operations like converting case, replacing characters, splitting, etc.</a:t>
            </a:r>
          </a:p>
          <a:p>
            <a:pPr lvl="1"/>
            <a:r>
              <a:rPr lang="en-US" b="1" dirty="0">
                <a:highlight>
                  <a:srgbClr val="FFFF99"/>
                </a:highlight>
                <a:latin typeface="Courier New" panose="02070309020205020404" pitchFamily="49" charset="0"/>
                <a:cs typeface="Courier New" panose="02070309020205020404" pitchFamily="49" charset="0"/>
              </a:rPr>
              <a:t>upper(), lower(), strip(), split(), replace(), and many more </a:t>
            </a:r>
          </a:p>
          <a:p>
            <a:pPr lvl="1"/>
            <a:endParaRPr lang="en-US" dirty="0"/>
          </a:p>
        </p:txBody>
      </p:sp>
      <p:sp>
        <p:nvSpPr>
          <p:cNvPr id="4" name="Slide Number Placeholder 3">
            <a:extLst>
              <a:ext uri="{FF2B5EF4-FFF2-40B4-BE49-F238E27FC236}">
                <a16:creationId xmlns:a16="http://schemas.microsoft.com/office/drawing/2014/main" id="{063A75A3-9B80-F53E-2FDA-E77E404AB8EE}"/>
              </a:ext>
            </a:extLst>
          </p:cNvPr>
          <p:cNvSpPr>
            <a:spLocks noGrp="1"/>
          </p:cNvSpPr>
          <p:nvPr>
            <p:ph type="sldNum" sz="quarter" idx="12"/>
          </p:nvPr>
        </p:nvSpPr>
        <p:spPr/>
        <p:txBody>
          <a:bodyPr/>
          <a:lstStyle/>
          <a:p>
            <a:fld id="{02456A73-CB17-B748-BD2A-A20F5DD59EC7}" type="slidenum">
              <a:rPr lang="en-US" smtClean="0"/>
              <a:pPr/>
              <a:t>8</a:t>
            </a:fld>
            <a:endParaRPr lang="en-US" dirty="0"/>
          </a:p>
        </p:txBody>
      </p:sp>
    </p:spTree>
    <p:extLst>
      <p:ext uri="{BB962C8B-B14F-4D97-AF65-F5344CB8AC3E}">
        <p14:creationId xmlns:p14="http://schemas.microsoft.com/office/powerpoint/2010/main" val="173146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B2D9-D13F-C65A-174A-F26DF6E295DB}"/>
              </a:ext>
            </a:extLst>
          </p:cNvPr>
          <p:cNvSpPr>
            <a:spLocks noGrp="1"/>
          </p:cNvSpPr>
          <p:nvPr>
            <p:ph type="title"/>
          </p:nvPr>
        </p:nvSpPr>
        <p:spPr/>
        <p:txBody>
          <a:bodyPr/>
          <a:lstStyle/>
          <a:p>
            <a:r>
              <a:rPr lang="en-US" dirty="0"/>
              <a:t>Some new-</a:t>
            </a:r>
            <a:r>
              <a:rPr lang="en-US" dirty="0" err="1"/>
              <a:t>ish</a:t>
            </a:r>
            <a:r>
              <a:rPr lang="en-US" dirty="0"/>
              <a:t> stuff</a:t>
            </a:r>
          </a:p>
        </p:txBody>
      </p:sp>
      <p:sp>
        <p:nvSpPr>
          <p:cNvPr id="3" name="Content Placeholder 2">
            <a:extLst>
              <a:ext uri="{FF2B5EF4-FFF2-40B4-BE49-F238E27FC236}">
                <a16:creationId xmlns:a16="http://schemas.microsoft.com/office/drawing/2014/main" id="{94CBCDC5-3A4B-9B03-227E-4FA7A071672B}"/>
              </a:ext>
            </a:extLst>
          </p:cNvPr>
          <p:cNvSpPr>
            <a:spLocks noGrp="1"/>
          </p:cNvSpPr>
          <p:nvPr>
            <p:ph idx="1"/>
          </p:nvPr>
        </p:nvSpPr>
        <p:spPr/>
        <p:txBody>
          <a:bodyPr/>
          <a:lstStyle/>
          <a:p>
            <a:r>
              <a:rPr lang="en-US" dirty="0"/>
              <a:t>Line Continuation</a:t>
            </a:r>
          </a:p>
          <a:p>
            <a:pPr lvl="1"/>
            <a:r>
              <a:rPr lang="en-US" dirty="0"/>
              <a:t>Sometimes, code lines become too long to fit within the recommended line length (80 characters). In such cases, line continuation can be used.</a:t>
            </a:r>
          </a:p>
          <a:p>
            <a:pPr lvl="1"/>
            <a:r>
              <a:rPr lang="en-US" dirty="0"/>
              <a:t>Use a backslash </a:t>
            </a:r>
            <a:r>
              <a:rPr lang="en-US" dirty="0">
                <a:latin typeface="Courier New" panose="02070309020205020404" pitchFamily="49" charset="0"/>
                <a:cs typeface="Courier New" panose="02070309020205020404" pitchFamily="49" charset="0"/>
              </a:rPr>
              <a:t>(“\”)</a:t>
            </a:r>
            <a:r>
              <a:rPr lang="en-US" dirty="0"/>
              <a:t> at the end of a line to continue the code on the next line.</a:t>
            </a:r>
          </a:p>
          <a:p>
            <a:pPr lvl="1"/>
            <a:r>
              <a:rPr lang="en-US" dirty="0"/>
              <a:t>Correct syntax example:</a:t>
            </a:r>
          </a:p>
          <a:p>
            <a:pPr marL="457200" lvl="2" indent="0">
              <a:buNone/>
            </a:pPr>
            <a:r>
              <a:rPr lang="en-US" b="1" dirty="0">
                <a:solidFill>
                  <a:srgbClr val="000000"/>
                </a:solidFill>
                <a:effectLst/>
                <a:highlight>
                  <a:srgbClr val="FFFF99"/>
                </a:highlight>
                <a:latin typeface="Courier New" panose="02070309020205020404" pitchFamily="49" charset="0"/>
              </a:rPr>
              <a:t>total = </a:t>
            </a:r>
            <a:r>
              <a:rPr lang="en-US" b="1" dirty="0">
                <a:solidFill>
                  <a:srgbClr val="098156"/>
                </a:solidFill>
                <a:effectLst/>
                <a:highlight>
                  <a:srgbClr val="FFFF99"/>
                </a:highlight>
                <a:latin typeface="Courier New" panose="02070309020205020404" pitchFamily="49" charset="0"/>
              </a:rPr>
              <a:t>10</a:t>
            </a:r>
            <a:r>
              <a:rPr lang="en-US" b="1" dirty="0">
                <a:solidFill>
                  <a:srgbClr val="000000"/>
                </a:solidFill>
                <a:effectLst/>
                <a:highlight>
                  <a:srgbClr val="FFFF99"/>
                </a:highlight>
                <a:latin typeface="Courier New" panose="02070309020205020404" pitchFamily="49" charset="0"/>
              </a:rPr>
              <a:t> + \</a:t>
            </a:r>
          </a:p>
          <a:p>
            <a:pPr marL="457200" lvl="2" indent="0">
              <a:buNone/>
            </a:pPr>
            <a:r>
              <a:rPr lang="en-US" b="1" dirty="0">
                <a:solidFill>
                  <a:srgbClr val="098156"/>
                </a:solidFill>
                <a:effectLst/>
                <a:highlight>
                  <a:srgbClr val="FFFF99"/>
                </a:highlight>
                <a:latin typeface="Courier New" panose="02070309020205020404" pitchFamily="49" charset="0"/>
              </a:rPr>
              <a:t>5</a:t>
            </a:r>
            <a:r>
              <a:rPr lang="en-US" b="1" dirty="0">
                <a:solidFill>
                  <a:srgbClr val="000000"/>
                </a:solidFill>
                <a:effectLst/>
                <a:highlight>
                  <a:srgbClr val="FFFF99"/>
                </a:highlight>
                <a:latin typeface="Courier New" panose="02070309020205020404" pitchFamily="49" charset="0"/>
              </a:rPr>
              <a:t> + \</a:t>
            </a:r>
          </a:p>
          <a:p>
            <a:pPr marL="457200" lvl="2" indent="0">
              <a:buNone/>
            </a:pPr>
            <a:r>
              <a:rPr lang="en-US" b="1" dirty="0">
                <a:solidFill>
                  <a:srgbClr val="098156"/>
                </a:solidFill>
                <a:effectLst/>
                <a:highlight>
                  <a:srgbClr val="FFFF99"/>
                </a:highlight>
                <a:latin typeface="Courier New" panose="02070309020205020404" pitchFamily="49" charset="0"/>
              </a:rPr>
              <a:t>3</a:t>
            </a:r>
            <a:endParaRPr lang="en-US" b="1" dirty="0">
              <a:solidFill>
                <a:srgbClr val="000000"/>
              </a:solidFill>
              <a:effectLst/>
              <a:highlight>
                <a:srgbClr val="FFFF99"/>
              </a:highlight>
              <a:latin typeface="Courier New" panose="02070309020205020404" pitchFamily="49" charset="0"/>
            </a:endParaRPr>
          </a:p>
          <a:p>
            <a:pPr lvl="2"/>
            <a:endParaRPr lang="en-US" dirty="0"/>
          </a:p>
        </p:txBody>
      </p:sp>
      <p:sp>
        <p:nvSpPr>
          <p:cNvPr id="4" name="Slide Number Placeholder 3">
            <a:extLst>
              <a:ext uri="{FF2B5EF4-FFF2-40B4-BE49-F238E27FC236}">
                <a16:creationId xmlns:a16="http://schemas.microsoft.com/office/drawing/2014/main" id="{7777DAF4-ACA7-4F01-00FB-FFCF70E6603E}"/>
              </a:ext>
            </a:extLst>
          </p:cNvPr>
          <p:cNvSpPr>
            <a:spLocks noGrp="1"/>
          </p:cNvSpPr>
          <p:nvPr>
            <p:ph type="sldNum" sz="quarter" idx="12"/>
          </p:nvPr>
        </p:nvSpPr>
        <p:spPr/>
        <p:txBody>
          <a:bodyPr/>
          <a:lstStyle/>
          <a:p>
            <a:fld id="{02456A73-CB17-B748-BD2A-A20F5DD59EC7}" type="slidenum">
              <a:rPr lang="en-US" smtClean="0"/>
              <a:pPr/>
              <a:t>9</a:t>
            </a:fld>
            <a:endParaRPr lang="en-US" dirty="0"/>
          </a:p>
        </p:txBody>
      </p:sp>
      <p:sp>
        <p:nvSpPr>
          <p:cNvPr id="5" name="Right Brace 4">
            <a:extLst>
              <a:ext uri="{FF2B5EF4-FFF2-40B4-BE49-F238E27FC236}">
                <a16:creationId xmlns:a16="http://schemas.microsoft.com/office/drawing/2014/main" id="{7D85D4E5-3A86-4C5E-F53E-0EC891D4491B}"/>
              </a:ext>
            </a:extLst>
          </p:cNvPr>
          <p:cNvSpPr/>
          <p:nvPr/>
        </p:nvSpPr>
        <p:spPr>
          <a:xfrm>
            <a:off x="3611301" y="3727048"/>
            <a:ext cx="277793" cy="145841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65D9C02-409A-6722-92CD-75329E202FC4}"/>
              </a:ext>
            </a:extLst>
          </p:cNvPr>
          <p:cNvSpPr txBox="1"/>
          <p:nvPr/>
        </p:nvSpPr>
        <p:spPr>
          <a:xfrm>
            <a:off x="4190036" y="4271587"/>
            <a:ext cx="4710896" cy="369332"/>
          </a:xfrm>
          <a:prstGeom prst="rect">
            <a:avLst/>
          </a:prstGeom>
          <a:noFill/>
        </p:spPr>
        <p:txBody>
          <a:bodyPr wrap="square" rtlCol="0">
            <a:spAutoFit/>
          </a:bodyPr>
          <a:lstStyle/>
          <a:p>
            <a:r>
              <a:rPr lang="en-US" dirty="0"/>
              <a:t>Be cautious when doing this stunt!</a:t>
            </a:r>
          </a:p>
        </p:txBody>
      </p:sp>
    </p:spTree>
    <p:extLst>
      <p:ext uri="{BB962C8B-B14F-4D97-AF65-F5344CB8AC3E}">
        <p14:creationId xmlns:p14="http://schemas.microsoft.com/office/powerpoint/2010/main" val="22114115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
  <p:tag name="ARTICULATE_DESIGN_ID_ADVANTAGE WFU GRAY" val="WskgwrCM"/>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146BE606-2B82-6D44-9C82-BC76F8E56E91}" vid="{8FA9C6F1-D830-2A4D-B2C8-79AB7A36CF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 WFU Gray</Template>
  <TotalTime>5693</TotalTime>
  <Words>5340</Words>
  <Application>Microsoft Macintosh PowerPoint</Application>
  <PresentationFormat>Widescreen</PresentationFormat>
  <Paragraphs>822</Paragraphs>
  <Slides>51</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Consolas</vt:lpstr>
      <vt:lpstr>Courier New</vt:lpstr>
      <vt:lpstr>Franklin Gothic Book</vt:lpstr>
      <vt:lpstr>Helvetica Neue</vt:lpstr>
      <vt:lpstr>Roboto</vt:lpstr>
      <vt:lpstr>Rockwell</vt:lpstr>
      <vt:lpstr>Wingdings</vt:lpstr>
      <vt:lpstr>Advantage WFU Gray</vt:lpstr>
      <vt:lpstr>Loops, Pandas, and more Stuff</vt:lpstr>
      <vt:lpstr>Agenda</vt:lpstr>
      <vt:lpstr>Basic Python Syntax Rules</vt:lpstr>
      <vt:lpstr>Python Variable Naming</vt:lpstr>
      <vt:lpstr>Python Comments </vt:lpstr>
      <vt:lpstr>Case Sensitivity</vt:lpstr>
      <vt:lpstr>Integers vs Floats</vt:lpstr>
      <vt:lpstr>Strings</vt:lpstr>
      <vt:lpstr>Some new-ish stuff</vt:lpstr>
      <vt:lpstr>Operations</vt:lpstr>
      <vt:lpstr>Indentation: Spaces over Tabs </vt:lpstr>
      <vt:lpstr>PowerPoint Presentation</vt:lpstr>
      <vt:lpstr>Lists</vt:lpstr>
      <vt:lpstr>Dictionaries </vt:lpstr>
      <vt:lpstr>Pandas</vt:lpstr>
      <vt:lpstr>PowerPoint Presentation</vt:lpstr>
      <vt:lpstr>Loops in Python</vt:lpstr>
      <vt:lpstr>Loops in Python</vt:lpstr>
      <vt:lpstr>Indentation</vt:lpstr>
      <vt:lpstr>Loops in Python</vt:lpstr>
      <vt:lpstr>Loops in Python</vt:lpstr>
      <vt:lpstr>While we are at it… </vt:lpstr>
      <vt:lpstr>PowerPoint Presentation</vt:lpstr>
      <vt:lpstr>PowerPoint Presentation</vt:lpstr>
      <vt:lpstr>Dive into Pandas</vt:lpstr>
      <vt:lpstr>Pandas</vt:lpstr>
      <vt:lpstr>Pandas </vt:lpstr>
      <vt:lpstr>Pandas</vt:lpstr>
      <vt:lpstr>Pandas </vt:lpstr>
      <vt:lpstr>Pandas </vt:lpstr>
      <vt:lpstr>Pandas </vt:lpstr>
      <vt:lpstr>Pandas</vt:lpstr>
      <vt:lpstr>Pandas</vt:lpstr>
      <vt:lpstr>Pandas </vt:lpstr>
      <vt:lpstr>Pandas </vt:lpstr>
      <vt:lpstr>Pandas</vt:lpstr>
      <vt:lpstr>Combining Rows and Columns </vt:lpstr>
      <vt:lpstr>PowerPoint Presentation</vt:lpstr>
      <vt:lpstr>Converting a List to a Data Frame</vt:lpstr>
      <vt:lpstr>PowerPoint Presentation</vt:lpstr>
      <vt:lpstr>Converting a Dictionary to a Data Frame</vt:lpstr>
      <vt:lpstr>PowerPoint Presentation</vt:lpstr>
      <vt:lpstr>Dealing w. Nulls</vt:lpstr>
      <vt:lpstr>Dealing w. Nulls</vt:lpstr>
      <vt:lpstr>Dealing w. Nulls</vt:lpstr>
      <vt:lpstr>Dealing w. Nulls</vt:lpstr>
      <vt:lpstr>PowerPoint Presentation</vt:lpstr>
      <vt:lpstr>Dealing w. Dates</vt:lpstr>
      <vt:lpstr>Dealing w. Dates</vt:lpstr>
      <vt:lpstr>Iterating over rows.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“Tidymodel” Approach</dc:title>
  <dc:creator>Ames, Mike</dc:creator>
  <cp:lastModifiedBy>Ames, Mike</cp:lastModifiedBy>
  <cp:revision>9</cp:revision>
  <cp:lastPrinted>2016-03-29T20:25:09Z</cp:lastPrinted>
  <dcterms:created xsi:type="dcterms:W3CDTF">2023-06-11T16:57:43Z</dcterms:created>
  <dcterms:modified xsi:type="dcterms:W3CDTF">2023-06-15T15:50:56Z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10BDD68B-98B4-45DB-BA9A-FFDDAACC308A</vt:lpwstr>
  </property>
  <property fmtid="{D5CDD505-2E9C-101B-9397-08002B2CF9AE}" pid="3" name="ArticulatePath">
    <vt:lpwstr>WFUSB-PowerPoint-Template1 (1)</vt:lpwstr>
  </property>
</Properties>
</file>